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56" r:id="rId2"/>
    <p:sldId id="1320" r:id="rId3"/>
    <p:sldId id="350" r:id="rId4"/>
    <p:sldId id="1256" r:id="rId5"/>
    <p:sldId id="1280" r:id="rId6"/>
    <p:sldId id="1266" r:id="rId7"/>
    <p:sldId id="1268" r:id="rId8"/>
    <p:sldId id="1271" r:id="rId9"/>
    <p:sldId id="1315" r:id="rId10"/>
    <p:sldId id="1277" r:id="rId11"/>
    <p:sldId id="1332" r:id="rId12"/>
    <p:sldId id="1333" r:id="rId13"/>
    <p:sldId id="1286" r:id="rId14"/>
    <p:sldId id="1289" r:id="rId15"/>
    <p:sldId id="1317" r:id="rId16"/>
    <p:sldId id="258" r:id="rId17"/>
    <p:sldId id="264" r:id="rId18"/>
    <p:sldId id="263" r:id="rId19"/>
    <p:sldId id="265" r:id="rId20"/>
    <p:sldId id="262" r:id="rId21"/>
    <p:sldId id="259" r:id="rId22"/>
    <p:sldId id="260" r:id="rId23"/>
    <p:sldId id="1318" r:id="rId24"/>
    <p:sldId id="1287" r:id="rId25"/>
    <p:sldId id="1335" r:id="rId26"/>
    <p:sldId id="1336" r:id="rId27"/>
    <p:sldId id="1337" r:id="rId28"/>
    <p:sldId id="1338" r:id="rId29"/>
    <p:sldId id="1339" r:id="rId30"/>
    <p:sldId id="1340" r:id="rId31"/>
    <p:sldId id="1347" r:id="rId32"/>
    <p:sldId id="1348" r:id="rId33"/>
    <p:sldId id="1341" r:id="rId34"/>
    <p:sldId id="1357" r:id="rId35"/>
    <p:sldId id="1358" r:id="rId36"/>
    <p:sldId id="1350" r:id="rId37"/>
    <p:sldId id="1359" r:id="rId38"/>
    <p:sldId id="1360" r:id="rId39"/>
    <p:sldId id="1361" r:id="rId40"/>
    <p:sldId id="1351" r:id="rId41"/>
    <p:sldId id="1352" r:id="rId42"/>
    <p:sldId id="1342" r:id="rId43"/>
    <p:sldId id="1316" r:id="rId44"/>
    <p:sldId id="1312" r:id="rId45"/>
    <p:sldId id="1299" r:id="rId46"/>
    <p:sldId id="1313" r:id="rId47"/>
    <p:sldId id="1314" r:id="rId48"/>
    <p:sldId id="1353" r:id="rId49"/>
    <p:sldId id="1319" r:id="rId50"/>
    <p:sldId id="1354" r:id="rId51"/>
    <p:sldId id="1344" r:id="rId52"/>
    <p:sldId id="1345" r:id="rId53"/>
    <p:sldId id="1346" r:id="rId54"/>
    <p:sldId id="1303" r:id="rId55"/>
    <p:sldId id="1325" r:id="rId56"/>
    <p:sldId id="1305" r:id="rId57"/>
    <p:sldId id="1306" r:id="rId58"/>
    <p:sldId id="1326" r:id="rId59"/>
    <p:sldId id="1300" r:id="rId60"/>
    <p:sldId id="277" r:id="rId61"/>
    <p:sldId id="278" r:id="rId62"/>
    <p:sldId id="1301" r:id="rId63"/>
    <p:sldId id="1302" r:id="rId64"/>
    <p:sldId id="986" r:id="rId65"/>
    <p:sldId id="993" r:id="rId66"/>
    <p:sldId id="311" r:id="rId67"/>
    <p:sldId id="312" r:id="rId68"/>
    <p:sldId id="313" r:id="rId69"/>
    <p:sldId id="994" r:id="rId70"/>
    <p:sldId id="321" r:id="rId71"/>
    <p:sldId id="984" r:id="rId72"/>
    <p:sldId id="1356" r:id="rId73"/>
    <p:sldId id="1355" r:id="rId74"/>
    <p:sldId id="1296" r:id="rId75"/>
    <p:sldId id="1297" r:id="rId76"/>
    <p:sldId id="1298"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82698"/>
  </p:normalViewPr>
  <p:slideViewPr>
    <p:cSldViewPr snapToGrid="0" snapToObjects="1">
      <p:cViewPr>
        <p:scale>
          <a:sx n="58" d="100"/>
          <a:sy n="58" d="100"/>
        </p:scale>
        <p:origin x="2016" y="936"/>
      </p:cViewPr>
      <p:guideLst/>
    </p:cSldViewPr>
  </p:slideViewPr>
  <p:outlineViewPr>
    <p:cViewPr>
      <p:scale>
        <a:sx n="33" d="100"/>
        <a:sy n="33" d="100"/>
      </p:scale>
      <p:origin x="0" y="-688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6" d="100"/>
          <a:sy n="86" d="100"/>
        </p:scale>
        <p:origin x="2720"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11/28/22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4x2 + 3x1 = 11</a:t>
            </a:r>
          </a:p>
        </p:txBody>
      </p:sp>
      <p:sp>
        <p:nvSpPr>
          <p:cNvPr id="4" name="Slide Number Placeholder 3"/>
          <p:cNvSpPr>
            <a:spLocks noGrp="1"/>
          </p:cNvSpPr>
          <p:nvPr>
            <p:ph type="sldNum" sz="quarter" idx="10"/>
          </p:nvPr>
        </p:nvSpPr>
        <p:spPr/>
        <p:txBody>
          <a:bodyPr/>
          <a:lstStyle/>
          <a:p>
            <a:fld id="{571B5F32-EE00-0545-A6AA-EA024B23A80B}" type="slidenum">
              <a:rPr lang="en-US" smtClean="0"/>
              <a:t>5</a:t>
            </a:fld>
            <a:endParaRPr lang="en-US"/>
          </a:p>
        </p:txBody>
      </p:sp>
    </p:spTree>
    <p:extLst>
      <p:ext uri="{BB962C8B-B14F-4D97-AF65-F5344CB8AC3E}">
        <p14:creationId xmlns:p14="http://schemas.microsoft.com/office/powerpoint/2010/main" val="83263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welfare program in Columbia</a:t>
            </a:r>
          </a:p>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65</a:t>
            </a:fld>
            <a:endParaRPr lang="en-US"/>
          </a:p>
        </p:txBody>
      </p:sp>
    </p:spTree>
    <p:extLst>
      <p:ext uri="{BB962C8B-B14F-4D97-AF65-F5344CB8AC3E}">
        <p14:creationId xmlns:p14="http://schemas.microsoft.com/office/powerpoint/2010/main" val="2593210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75</a:t>
            </a:fld>
            <a:endParaRPr lang="en-US"/>
          </a:p>
        </p:txBody>
      </p:sp>
    </p:spTree>
    <p:extLst>
      <p:ext uri="{BB962C8B-B14F-4D97-AF65-F5344CB8AC3E}">
        <p14:creationId xmlns:p14="http://schemas.microsoft.com/office/powerpoint/2010/main" val="3534533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76</a:t>
            </a:fld>
            <a:endParaRPr lang="en-US"/>
          </a:p>
        </p:txBody>
      </p:sp>
    </p:spTree>
    <p:extLst>
      <p:ext uri="{BB962C8B-B14F-4D97-AF65-F5344CB8AC3E}">
        <p14:creationId xmlns:p14="http://schemas.microsoft.com/office/powerpoint/2010/main" val="3985258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6</a:t>
            </a:fld>
            <a:endParaRPr lang="en-US"/>
          </a:p>
        </p:txBody>
      </p:sp>
    </p:spTree>
    <p:extLst>
      <p:ext uri="{BB962C8B-B14F-4D97-AF65-F5344CB8AC3E}">
        <p14:creationId xmlns:p14="http://schemas.microsoft.com/office/powerpoint/2010/main" val="782464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12</a:t>
            </a:fld>
            <a:endParaRPr lang="en-US"/>
          </a:p>
        </p:txBody>
      </p:sp>
    </p:spTree>
    <p:extLst>
      <p:ext uri="{BB962C8B-B14F-4D97-AF65-F5344CB8AC3E}">
        <p14:creationId xmlns:p14="http://schemas.microsoft.com/office/powerpoint/2010/main" val="186875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lecture</a:t>
            </a:r>
            <a:r>
              <a:rPr lang="en-US" baseline="0" dirty="0"/>
              <a:t> I wish I have 6 chalkboards to utilize</a:t>
            </a:r>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13</a:t>
            </a:fld>
            <a:endParaRPr lang="en-US"/>
          </a:p>
        </p:txBody>
      </p:sp>
    </p:spTree>
    <p:extLst>
      <p:ext uri="{BB962C8B-B14F-4D97-AF65-F5344CB8AC3E}">
        <p14:creationId xmlns:p14="http://schemas.microsoft.com/office/powerpoint/2010/main" val="728535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40</a:t>
            </a:fld>
            <a:endParaRPr lang="en-US"/>
          </a:p>
        </p:txBody>
      </p:sp>
    </p:spTree>
    <p:extLst>
      <p:ext uri="{BB962C8B-B14F-4D97-AF65-F5344CB8AC3E}">
        <p14:creationId xmlns:p14="http://schemas.microsoft.com/office/powerpoint/2010/main" val="1891077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41</a:t>
            </a:fld>
            <a:endParaRPr lang="en-US"/>
          </a:p>
        </p:txBody>
      </p:sp>
    </p:spTree>
    <p:extLst>
      <p:ext uri="{BB962C8B-B14F-4D97-AF65-F5344CB8AC3E}">
        <p14:creationId xmlns:p14="http://schemas.microsoft.com/office/powerpoint/2010/main" val="1250348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51</a:t>
            </a:fld>
            <a:endParaRPr lang="en-US"/>
          </a:p>
        </p:txBody>
      </p:sp>
    </p:spTree>
    <p:extLst>
      <p:ext uri="{BB962C8B-B14F-4D97-AF65-F5344CB8AC3E}">
        <p14:creationId xmlns:p14="http://schemas.microsoft.com/office/powerpoint/2010/main" val="2457370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52</a:t>
            </a:fld>
            <a:endParaRPr lang="en-US"/>
          </a:p>
        </p:txBody>
      </p:sp>
    </p:spTree>
    <p:extLst>
      <p:ext uri="{BB962C8B-B14F-4D97-AF65-F5344CB8AC3E}">
        <p14:creationId xmlns:p14="http://schemas.microsoft.com/office/powerpoint/2010/main" val="3166741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53</a:t>
            </a:fld>
            <a:endParaRPr lang="en-US"/>
          </a:p>
        </p:txBody>
      </p:sp>
    </p:spTree>
    <p:extLst>
      <p:ext uri="{BB962C8B-B14F-4D97-AF65-F5344CB8AC3E}">
        <p14:creationId xmlns:p14="http://schemas.microsoft.com/office/powerpoint/2010/main" val="1194248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11/28/22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11/28/22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11/28/22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11/28/22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11/28/22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11/28/22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11/28/22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11/28/22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11/28/22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tiff"/><Relationship Id="rId4" Type="http://schemas.openxmlformats.org/officeDocument/2006/relationships/image" Target="../media/image9.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0.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en.wikipedia.org/wiki/Kernel_(image_processin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en.wikipedia.org/wiki/Kernel_(image_processin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en.wikipedia.org/wiki/Kernel_(image_processin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en.wikipedia.org/wiki/Kernel_(image_processi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en.wikipedia.org/wiki/Kernel_(image_processin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en.wikipedia.org/wiki/Kernel_(image_processi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en.wikipedia.org/wiki/Kernel_(image_process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tiff"/><Relationship Id="rId4" Type="http://schemas.openxmlformats.org/officeDocument/2006/relationships/image" Target="../media/image3.tiff"/></Relationships>
</file>

<file path=ppt/slides/_rels/slide5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10" Type="http://schemas.openxmlformats.org/officeDocument/2006/relationships/image" Target="../media/image390.png"/><Relationship Id="rId4" Type="http://schemas.openxmlformats.org/officeDocument/2006/relationships/image" Target="../media/image320.png"/><Relationship Id="rId9" Type="http://schemas.openxmlformats.org/officeDocument/2006/relationships/image" Target="../media/image370.png"/></Relationships>
</file>

<file path=ppt/slides/_rels/slide52.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370.png"/><Relationship Id="rId3" Type="http://schemas.openxmlformats.org/officeDocument/2006/relationships/image" Target="../media/image40.png"/><Relationship Id="rId7" Type="http://schemas.openxmlformats.org/officeDocument/2006/relationships/image" Target="../media/image310.png"/><Relationship Id="rId12" Type="http://schemas.openxmlformats.org/officeDocument/2006/relationships/image" Target="../media/image36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50.png"/><Relationship Id="rId5" Type="http://schemas.openxmlformats.org/officeDocument/2006/relationships/image" Target="../media/image42.png"/><Relationship Id="rId15" Type="http://schemas.openxmlformats.org/officeDocument/2006/relationships/image" Target="../media/image44.png"/><Relationship Id="rId10" Type="http://schemas.openxmlformats.org/officeDocument/2006/relationships/image" Target="../media/image340.png"/><Relationship Id="rId4" Type="http://schemas.openxmlformats.org/officeDocument/2006/relationships/image" Target="../media/image41.png"/><Relationship Id="rId9" Type="http://schemas.openxmlformats.org/officeDocument/2006/relationships/image" Target="../media/image330.png"/><Relationship Id="rId14" Type="http://schemas.openxmlformats.org/officeDocument/2006/relationships/image" Target="../media/image390.png"/></Relationships>
</file>

<file path=ppt/slides/_rels/slide53.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370.png"/><Relationship Id="rId3" Type="http://schemas.openxmlformats.org/officeDocument/2006/relationships/image" Target="../media/image40.png"/><Relationship Id="rId7" Type="http://schemas.openxmlformats.org/officeDocument/2006/relationships/image" Target="../media/image310.png"/><Relationship Id="rId12" Type="http://schemas.openxmlformats.org/officeDocument/2006/relationships/image" Target="../media/image3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50.png"/><Relationship Id="rId5" Type="http://schemas.openxmlformats.org/officeDocument/2006/relationships/image" Target="../media/image42.png"/><Relationship Id="rId10" Type="http://schemas.openxmlformats.org/officeDocument/2006/relationships/image" Target="../media/image340.png"/><Relationship Id="rId4" Type="http://schemas.openxmlformats.org/officeDocument/2006/relationships/image" Target="../media/image41.png"/><Relationship Id="rId9" Type="http://schemas.openxmlformats.org/officeDocument/2006/relationships/image" Target="../media/image330.png"/><Relationship Id="rId14" Type="http://schemas.openxmlformats.org/officeDocument/2006/relationships/image" Target="../media/image390.png"/></Relationships>
</file>

<file path=ppt/slides/_rels/slide54.xml.rels><?xml version="1.0" encoding="UTF-8" standalone="yes"?>
<Relationships xmlns="http://schemas.openxmlformats.org/package/2006/relationships"><Relationship Id="rId3" Type="http://schemas.openxmlformats.org/officeDocument/2006/relationships/hyperlink" Target="https://www.meetup.com/Le-Mans-School-of-AI/photos/29159837/477498782/" TargetMode="External"/><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thispersondoesnotexist.com/" TargetMode="External"/><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rxiv.org/pdf/1508.06576.pdf"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tiff"/></Relationships>
</file>

<file path=ppt/slides/_rels/slide66.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tiff"/></Relationships>
</file>

<file path=ppt/slides/_rels/slide71.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9.tiff"/><Relationship Id="rId4" Type="http://schemas.openxmlformats.org/officeDocument/2006/relationships/image" Target="../media/image58.tiff"/></Relationships>
</file>

<file path=ppt/slides/_rels/slide7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image" Target="../media/image7.tiff"/><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3764" y="1112635"/>
            <a:ext cx="9798996" cy="2387600"/>
          </a:xfrm>
        </p:spPr>
        <p:txBody>
          <a:bodyPr>
            <a:normAutofit fontScale="90000"/>
          </a:bodyPr>
          <a:lstStyle/>
          <a:p>
            <a:pPr algn="l"/>
            <a:r>
              <a:rPr lang="en-US" dirty="0"/>
              <a:t>CSE 417T</a:t>
            </a:r>
            <a:br>
              <a:rPr lang="en-US" dirty="0"/>
            </a:br>
            <a:r>
              <a:rPr lang="en-US" dirty="0"/>
              <a:t>Introduction to Machine Learning</a:t>
            </a:r>
          </a:p>
        </p:txBody>
      </p:sp>
      <p:sp>
        <p:nvSpPr>
          <p:cNvPr id="4" name="Subtitle 3"/>
          <p:cNvSpPr>
            <a:spLocks noGrp="1"/>
          </p:cNvSpPr>
          <p:nvPr>
            <p:ph type="subTitle" idx="1"/>
          </p:nvPr>
        </p:nvSpPr>
        <p:spPr>
          <a:xfrm>
            <a:off x="663764" y="4774414"/>
            <a:ext cx="11528236" cy="1655762"/>
          </a:xfrm>
        </p:spPr>
        <p:txBody>
          <a:bodyPr>
            <a:normAutofit lnSpcReduction="10000"/>
          </a:bodyPr>
          <a:lstStyle/>
          <a:p>
            <a:endParaRPr lang="en-US" dirty="0"/>
          </a:p>
          <a:p>
            <a:pPr algn="l"/>
            <a:r>
              <a:rPr lang="en-US" sz="3600" dirty="0"/>
              <a:t>Lecture 21</a:t>
            </a:r>
          </a:p>
          <a:p>
            <a:pPr algn="l"/>
            <a:r>
              <a:rPr lang="en-US" sz="3600" dirty="0"/>
              <a:t>Instructor: </a:t>
            </a:r>
            <a:r>
              <a:rPr lang="en-US" sz="3600" dirty="0" err="1"/>
              <a:t>Chien</a:t>
            </a:r>
            <a:r>
              <a:rPr lang="en-US" sz="3600" dirty="0"/>
              <a:t>-Ju (CJ) Ho</a:t>
            </a:r>
          </a:p>
        </p:txBody>
      </p:sp>
    </p:spTree>
    <p:extLst>
      <p:ext uri="{BB962C8B-B14F-4D97-AF65-F5344CB8AC3E}">
        <p14:creationId xmlns:p14="http://schemas.microsoft.com/office/powerpoint/2010/main" val="2477229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034932" cy="4351338"/>
              </a:xfrm>
            </p:spPr>
            <p:txBody>
              <a:bodyPr/>
              <a:lstStyle/>
              <a:p>
                <a:r>
                  <a:rPr lang="en-US" dirty="0"/>
                  <a:t>Backpropagation is gradient descent with efficient gradient computation</a:t>
                </a:r>
              </a:p>
              <a:p>
                <a:r>
                  <a:rPr lang="en-US" dirty="0"/>
                  <a:t>Note that the </a:t>
                </a:r>
                <a14:m>
                  <m:oMath xmlns:m="http://schemas.openxmlformats.org/officeDocument/2006/math">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charset="0"/>
                          </a:rPr>
                          <m:t>𝐸</m:t>
                        </m:r>
                      </m:e>
                      <m:sub>
                        <m:r>
                          <a:rPr lang="en-US" b="0" i="1" dirty="0" smtClean="0">
                            <a:solidFill>
                              <a:schemeClr val="accent1"/>
                            </a:solidFill>
                            <a:latin typeface="Cambria Math" charset="0"/>
                          </a:rPr>
                          <m:t>𝑖𝑛</m:t>
                        </m:r>
                      </m:sub>
                    </m:sSub>
                  </m:oMath>
                </a14:m>
                <a:r>
                  <a:rPr lang="en-US" dirty="0"/>
                  <a:t> is </a:t>
                </a:r>
                <a:r>
                  <a:rPr lang="en-US" dirty="0">
                    <a:solidFill>
                      <a:srgbClr val="C00000"/>
                    </a:solidFill>
                  </a:rPr>
                  <a:t>not convex </a:t>
                </a:r>
                <a:r>
                  <a:rPr lang="en-US" dirty="0"/>
                  <a:t>in weights</a:t>
                </a:r>
              </a:p>
              <a:p>
                <a:r>
                  <a:rPr lang="en-US" dirty="0"/>
                  <a:t>Gradient descent doesn’t guarantee to converge to global optimal</a:t>
                </a:r>
              </a:p>
              <a:p>
                <a:endParaRPr lang="en-US" dirty="0"/>
              </a:p>
              <a:p>
                <a:r>
                  <a:rPr lang="en-US" dirty="0"/>
                  <a:t>Potential approaches:</a:t>
                </a:r>
              </a:p>
              <a:p>
                <a:pPr lvl="1"/>
                <a:r>
                  <a:rPr lang="en-US" dirty="0"/>
                  <a:t>Run it many times</a:t>
                </a:r>
              </a:p>
              <a:p>
                <a:pPr lvl="1"/>
                <a:r>
                  <a:rPr lang="en-US" dirty="0"/>
                  <a:t>Choose better initializations (the choice of initialization matters)</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034932" cy="4351338"/>
              </a:xfrm>
              <a:blipFill>
                <a:blip r:embed="rId2"/>
                <a:stretch>
                  <a:fillRect l="-1034" t="-2326"/>
                </a:stretch>
              </a:blipFill>
            </p:spPr>
            <p:txBody>
              <a:bodyPr/>
              <a:lstStyle/>
              <a:p>
                <a:r>
                  <a:rPr lang="en-US">
                    <a:noFill/>
                  </a:rPr>
                  <a:t> </a:t>
                </a:r>
              </a:p>
            </p:txBody>
          </p:sp>
        </mc:Fallback>
      </mc:AlternateContent>
    </p:spTree>
    <p:extLst>
      <p:ext uri="{BB962C8B-B14F-4D97-AF65-F5344CB8AC3E}">
        <p14:creationId xmlns:p14="http://schemas.microsoft.com/office/powerpoint/2010/main" val="189715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858E6A-C0D3-BB47-878A-F34D51B66D1A}"/>
              </a:ext>
            </a:extLst>
          </p:cNvPr>
          <p:cNvPicPr>
            <a:picLocks noChangeAspect="1"/>
          </p:cNvPicPr>
          <p:nvPr/>
        </p:nvPicPr>
        <p:blipFill>
          <a:blip r:embed="rId2"/>
          <a:stretch>
            <a:fillRect/>
          </a:stretch>
        </p:blipFill>
        <p:spPr>
          <a:xfrm>
            <a:off x="1820824" y="2539370"/>
            <a:ext cx="5936566" cy="619224"/>
          </a:xfrm>
          <a:prstGeom prst="rect">
            <a:avLst/>
          </a:prstGeom>
        </p:spPr>
      </p:pic>
      <p:sp>
        <p:nvSpPr>
          <p:cNvPr id="2" name="Title 1">
            <a:extLst>
              <a:ext uri="{FF2B5EF4-FFF2-40B4-BE49-F238E27FC236}">
                <a16:creationId xmlns:a16="http://schemas.microsoft.com/office/drawing/2014/main" id="{BBE237EE-F6ED-714C-85F0-8C45A9F5071D}"/>
              </a:ext>
            </a:extLst>
          </p:cNvPr>
          <p:cNvSpPr>
            <a:spLocks noGrp="1"/>
          </p:cNvSpPr>
          <p:nvPr>
            <p:ph type="title"/>
          </p:nvPr>
        </p:nvSpPr>
        <p:spPr/>
        <p:txBody>
          <a:bodyPr/>
          <a:lstStyle/>
          <a:p>
            <a:r>
              <a:rPr lang="en-US" dirty="0"/>
              <a:t>Forward Propagation and Backpropagation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2A130D-9631-474E-81A6-DFAE409078E2}"/>
                  </a:ext>
                </a:extLst>
              </p:cNvPr>
              <p:cNvSpPr>
                <a:spLocks noGrp="1"/>
              </p:cNvSpPr>
              <p:nvPr>
                <p:ph idx="1"/>
              </p:nvPr>
            </p:nvSpPr>
            <p:spPr>
              <a:xfrm>
                <a:off x="838200" y="1825624"/>
                <a:ext cx="10515600" cy="5032375"/>
              </a:xfrm>
            </p:spPr>
            <p:txBody>
              <a:bodyPr>
                <a:normAutofit fontScale="92500" lnSpcReduction="20000"/>
              </a:bodyPr>
              <a:lstStyle/>
              <a:p>
                <a:r>
                  <a:rPr lang="en-US" dirty="0"/>
                  <a:t>Evaluate </a:t>
                </a:r>
                <a14:m>
                  <m:oMath xmlns:m="http://schemas.openxmlformats.org/officeDocument/2006/math">
                    <m:r>
                      <a:rPr lang="en-US" b="0" i="1" smtClean="0">
                        <a:solidFill>
                          <a:schemeClr val="accent1"/>
                        </a:solidFill>
                        <a:latin typeface="Cambria Math" panose="02040503050406030204" pitchFamily="18" charset="0"/>
                      </a:rPr>
                      <m:t>h</m:t>
                    </m:r>
                    <m:r>
                      <a:rPr lang="en-US" b="0" i="1" smtClean="0">
                        <a:solidFill>
                          <a:schemeClr val="accent1"/>
                        </a:solidFill>
                        <a:latin typeface="Cambria Math" panose="02040503050406030204" pitchFamily="18" charset="0"/>
                      </a:rPr>
                      <m:t>(</m:t>
                    </m:r>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𝑥</m:t>
                        </m:r>
                      </m:e>
                    </m:acc>
                    <m:r>
                      <a:rPr lang="en-US" b="0" i="1" smtClean="0">
                        <a:solidFill>
                          <a:schemeClr val="accent1"/>
                        </a:solidFill>
                        <a:latin typeface="Cambria Math" panose="02040503050406030204" pitchFamily="18" charset="0"/>
                      </a:rPr>
                      <m:t>)</m:t>
                    </m:r>
                  </m:oMath>
                </a14:m>
                <a:r>
                  <a:rPr lang="en-US" dirty="0">
                    <a:solidFill>
                      <a:schemeClr val="accent1"/>
                    </a:solidFill>
                  </a:rPr>
                  <a:t> </a:t>
                </a:r>
                <a:r>
                  <a:rPr lang="en-US" dirty="0"/>
                  <a:t>given </a:t>
                </a:r>
                <a14:m>
                  <m:oMath xmlns:m="http://schemas.openxmlformats.org/officeDocument/2006/math">
                    <m:r>
                      <a:rPr lang="en-US" b="0" i="1" smtClean="0">
                        <a:solidFill>
                          <a:schemeClr val="accent1"/>
                        </a:solidFill>
                        <a:latin typeface="Cambria Math" panose="02040503050406030204" pitchFamily="18" charset="0"/>
                      </a:rPr>
                      <m:t>h</m:t>
                    </m:r>
                  </m:oMath>
                </a14:m>
                <a:r>
                  <a:rPr lang="zh-TW" altLang="en-US" dirty="0"/>
                  <a:t> </a:t>
                </a:r>
                <a:r>
                  <a:rPr lang="en-US" altLang="zh-TW" dirty="0"/>
                  <a:t>(characterized by </a:t>
                </a:r>
                <a14:m>
                  <m:oMath xmlns:m="http://schemas.openxmlformats.org/officeDocument/2006/math">
                    <m:d>
                      <m:dPr>
                        <m:begChr m:val="{"/>
                        <m:endChr m:val="}"/>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oMath>
                </a14:m>
                <a:r>
                  <a:rPr lang="en-US" dirty="0"/>
                  <a:t> </a:t>
                </a:r>
                <a:r>
                  <a:rPr lang="en-US" altLang="zh-TW" dirty="0"/>
                  <a:t>)</a:t>
                </a:r>
              </a:p>
              <a:p>
                <a:pPr lvl="1"/>
                <a:r>
                  <a:rPr lang="en-US" dirty="0"/>
                  <a:t>Forward propagation</a:t>
                </a:r>
              </a:p>
              <a:p>
                <a:pPr lvl="1"/>
                <a:endParaRPr lang="en-US" dirty="0"/>
              </a:p>
              <a:p>
                <a:pPr lvl="1"/>
                <a:endParaRPr lang="en-US" dirty="0"/>
              </a:p>
              <a:p>
                <a:r>
                  <a:rPr lang="en-US" dirty="0"/>
                  <a:t>Given </a:t>
                </a:r>
                <a14:m>
                  <m:oMath xmlns:m="http://schemas.openxmlformats.org/officeDocument/2006/math">
                    <m:r>
                      <a:rPr lang="en-US" i="1">
                        <a:solidFill>
                          <a:schemeClr val="accent1"/>
                        </a:solidFill>
                        <a:latin typeface="Cambria Math" charset="0"/>
                      </a:rPr>
                      <m:t>𝐷</m:t>
                    </m:r>
                  </m:oMath>
                </a14:m>
                <a:r>
                  <a:rPr lang="en-US" dirty="0"/>
                  <a:t>, learn the weights </a:t>
                </a:r>
                <a14:m>
                  <m:oMath xmlns:m="http://schemas.openxmlformats.org/officeDocument/2006/math">
                    <m:r>
                      <a:rPr lang="en-US" i="1" dirty="0">
                        <a:solidFill>
                          <a:schemeClr val="accent1"/>
                        </a:solidFill>
                        <a:latin typeface="Cambria Math" charset="0"/>
                      </a:rPr>
                      <m:t>𝑊</m:t>
                    </m:r>
                    <m:r>
                      <a:rPr lang="en-US" i="1" dirty="0">
                        <a:solidFill>
                          <a:schemeClr val="accent1"/>
                        </a:solidFill>
                        <a:latin typeface="Cambria Math" charset="0"/>
                      </a:rPr>
                      <m:t>=</m:t>
                    </m:r>
                    <m:d>
                      <m:dPr>
                        <m:begChr m:val="{"/>
                        <m:endChr m:val="}"/>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oMath>
                </a14:m>
                <a:endParaRPr lang="en-US" dirty="0">
                  <a:solidFill>
                    <a:schemeClr val="accent1"/>
                  </a:solidFill>
                </a:endParaRPr>
              </a:p>
              <a:p>
                <a:pPr lvl="1"/>
                <a:r>
                  <a:rPr lang="en-US" dirty="0"/>
                  <a:t>Backpropagation</a:t>
                </a:r>
              </a:p>
              <a:p>
                <a:pPr lvl="1"/>
                <a:r>
                  <a:rPr lang="en-US" dirty="0"/>
                  <a:t>Initialize </a:t>
                </a:r>
                <a14:m>
                  <m:oMath xmlns:m="http://schemas.openxmlformats.org/officeDocument/2006/math">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r>
                          <a:rPr lang="en-US" i="1">
                            <a:solidFill>
                              <a:schemeClr val="accent1"/>
                            </a:solidFill>
                            <a:latin typeface="Cambria Math" charset="0"/>
                          </a:rPr>
                          <m:t>(ℓ)</m:t>
                        </m:r>
                      </m:sup>
                    </m:sSubSup>
                    <m:r>
                      <a:rPr lang="en-US" i="1">
                        <a:latin typeface="Cambria Math" charset="0"/>
                      </a:rPr>
                      <m:t> </m:t>
                    </m:r>
                  </m:oMath>
                </a14:m>
                <a:r>
                  <a:rPr lang="en-US" dirty="0"/>
                  <a:t>randomly</a:t>
                </a:r>
              </a:p>
              <a:p>
                <a:pPr lvl="1"/>
                <a:r>
                  <a:rPr lang="en-US" dirty="0"/>
                  <a:t>For </a:t>
                </a:r>
                <a14:m>
                  <m:oMath xmlns:m="http://schemas.openxmlformats.org/officeDocument/2006/math">
                    <m:r>
                      <a:rPr lang="en-US" i="1">
                        <a:solidFill>
                          <a:schemeClr val="accent1"/>
                        </a:solidFill>
                        <a:latin typeface="Cambria Math" charset="0"/>
                      </a:rPr>
                      <m:t>𝑡</m:t>
                    </m:r>
                    <m:r>
                      <a:rPr lang="en-US" i="1">
                        <a:solidFill>
                          <a:schemeClr val="accent1"/>
                        </a:solidFill>
                        <a:latin typeface="Cambria Math" charset="0"/>
                      </a:rPr>
                      <m:t>=1</m:t>
                    </m:r>
                  </m:oMath>
                </a14:m>
                <a:r>
                  <a:rPr lang="en-US" dirty="0"/>
                  <a:t> to </a:t>
                </a:r>
                <a14:m>
                  <m:oMath xmlns:m="http://schemas.openxmlformats.org/officeDocument/2006/math">
                    <m:r>
                      <a:rPr lang="en-US" i="1">
                        <a:solidFill>
                          <a:schemeClr val="accent1"/>
                        </a:solidFill>
                        <a:latin typeface="Cambria Math" charset="0"/>
                      </a:rPr>
                      <m:t>𝑇</m:t>
                    </m:r>
                  </m:oMath>
                </a14:m>
                <a:endParaRPr lang="en-US" dirty="0">
                  <a:solidFill>
                    <a:schemeClr val="accent1"/>
                  </a:solidFill>
                </a:endParaRPr>
              </a:p>
              <a:p>
                <a:pPr lvl="2"/>
                <a:r>
                  <a:rPr lang="en-US" sz="2400" dirty="0"/>
                  <a:t>Randomly pick a point from </a:t>
                </a:r>
                <a14:m>
                  <m:oMath xmlns:m="http://schemas.openxmlformats.org/officeDocument/2006/math">
                    <m:r>
                      <a:rPr lang="en-US" sz="2400" i="1">
                        <a:solidFill>
                          <a:schemeClr val="accent1"/>
                        </a:solidFill>
                        <a:latin typeface="Cambria Math" charset="0"/>
                      </a:rPr>
                      <m:t>𝐷</m:t>
                    </m:r>
                  </m:oMath>
                </a14:m>
                <a:r>
                  <a:rPr lang="en-US" sz="2400" dirty="0">
                    <a:solidFill>
                      <a:schemeClr val="accent1"/>
                    </a:solidFill>
                  </a:rPr>
                  <a:t> </a:t>
                </a:r>
                <a:r>
                  <a:rPr lang="en-US" sz="2400" dirty="0"/>
                  <a:t>(for stochastic gradient descent)</a:t>
                </a:r>
              </a:p>
              <a:p>
                <a:pPr lvl="2"/>
                <a:r>
                  <a:rPr lang="en-US" sz="2400" dirty="0">
                    <a:solidFill>
                      <a:schemeClr val="accent2"/>
                    </a:solidFill>
                  </a:rPr>
                  <a:t>Forward propagation: Calculate all </a:t>
                </a:r>
                <a14:m>
                  <m:oMath xmlns:m="http://schemas.openxmlformats.org/officeDocument/2006/math">
                    <m:sSubSup>
                      <m:sSubSupPr>
                        <m:ctrlPr>
                          <a:rPr lang="en-US" sz="2400" i="1">
                            <a:solidFill>
                              <a:schemeClr val="accent2"/>
                            </a:solidFill>
                            <a:latin typeface="Cambria Math" panose="02040503050406030204" pitchFamily="18" charset="0"/>
                          </a:rPr>
                        </m:ctrlPr>
                      </m:sSubSupPr>
                      <m:e>
                        <m:r>
                          <a:rPr lang="en-US" sz="2400" i="1">
                            <a:solidFill>
                              <a:schemeClr val="accent2"/>
                            </a:solidFill>
                            <a:latin typeface="Cambria Math" charset="0"/>
                          </a:rPr>
                          <m:t>𝑥</m:t>
                        </m:r>
                      </m:e>
                      <m:sub>
                        <m:r>
                          <a:rPr lang="en-US" sz="2400" i="1">
                            <a:solidFill>
                              <a:schemeClr val="accent2"/>
                            </a:solidFill>
                            <a:latin typeface="Cambria Math" charset="0"/>
                          </a:rPr>
                          <m:t>𝑖</m:t>
                        </m:r>
                      </m:sub>
                      <m:sup>
                        <m:r>
                          <a:rPr lang="en-US" sz="2400" i="1">
                            <a:solidFill>
                              <a:schemeClr val="accent2"/>
                            </a:solidFill>
                            <a:latin typeface="Cambria Math" charset="0"/>
                          </a:rPr>
                          <m:t>(ℓ)</m:t>
                        </m:r>
                      </m:sup>
                    </m:sSubSup>
                  </m:oMath>
                </a14:m>
                <a:r>
                  <a:rPr lang="en-US" sz="2400" dirty="0">
                    <a:solidFill>
                      <a:schemeClr val="accent2"/>
                    </a:solidFill>
                  </a:rPr>
                  <a:t> and </a:t>
                </a:r>
                <a14:m>
                  <m:oMath xmlns:m="http://schemas.openxmlformats.org/officeDocument/2006/math">
                    <m:sSubSup>
                      <m:sSubSupPr>
                        <m:ctrlPr>
                          <a:rPr lang="en-US" sz="2400" i="1">
                            <a:solidFill>
                              <a:schemeClr val="accent2"/>
                            </a:solidFill>
                            <a:latin typeface="Cambria Math" panose="02040503050406030204" pitchFamily="18" charset="0"/>
                          </a:rPr>
                        </m:ctrlPr>
                      </m:sSubSupPr>
                      <m:e>
                        <m:r>
                          <a:rPr lang="en-US" sz="2400" i="1">
                            <a:solidFill>
                              <a:schemeClr val="accent2"/>
                            </a:solidFill>
                            <a:latin typeface="Cambria Math" charset="0"/>
                          </a:rPr>
                          <m:t>𝑠</m:t>
                        </m:r>
                      </m:e>
                      <m:sub>
                        <m:r>
                          <a:rPr lang="en-US" sz="2400" i="1">
                            <a:solidFill>
                              <a:schemeClr val="accent2"/>
                            </a:solidFill>
                            <a:latin typeface="Cambria Math" charset="0"/>
                          </a:rPr>
                          <m:t>𝑖</m:t>
                        </m:r>
                      </m:sub>
                      <m:sup>
                        <m:r>
                          <a:rPr lang="en-US" sz="2400" i="1">
                            <a:solidFill>
                              <a:schemeClr val="accent2"/>
                            </a:solidFill>
                            <a:latin typeface="Cambria Math" charset="0"/>
                          </a:rPr>
                          <m:t>(ℓ)</m:t>
                        </m:r>
                      </m:sup>
                    </m:sSubSup>
                  </m:oMath>
                </a14:m>
                <a:endParaRPr lang="en-US" sz="2400" dirty="0"/>
              </a:p>
              <a:p>
                <a:pPr lvl="2"/>
                <a:r>
                  <a:rPr lang="en-US" sz="2400" dirty="0">
                    <a:solidFill>
                      <a:srgbClr val="00B050"/>
                    </a:solidFill>
                  </a:rPr>
                  <a:t>Backward propagation: Calculate all </a:t>
                </a:r>
                <a14:m>
                  <m:oMath xmlns:m="http://schemas.openxmlformats.org/officeDocument/2006/math">
                    <m:sSubSup>
                      <m:sSubSupPr>
                        <m:ctrlPr>
                          <a:rPr lang="en-US" sz="2400" i="1">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𝑗</m:t>
                        </m:r>
                      </m:sub>
                      <m:sup>
                        <m:r>
                          <a:rPr lang="en-US" sz="2400" i="1">
                            <a:solidFill>
                              <a:srgbClr val="00B050"/>
                            </a:solidFill>
                            <a:latin typeface="Cambria Math" charset="0"/>
                          </a:rPr>
                          <m:t>(ℓ)</m:t>
                        </m:r>
                      </m:sup>
                    </m:sSubSup>
                  </m:oMath>
                </a14:m>
                <a:endParaRPr lang="en-US" sz="2400" dirty="0">
                  <a:solidFill>
                    <a:srgbClr val="00B050"/>
                  </a:solidFill>
                </a:endParaRPr>
              </a:p>
              <a:p>
                <a:pPr lvl="2"/>
                <a:r>
                  <a:rPr lang="en-US" sz="2400" dirty="0"/>
                  <a:t>Update the weights </a:t>
                </a:r>
                <a14:m>
                  <m:oMath xmlns:m="http://schemas.openxmlformats.org/officeDocument/2006/math">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𝑖</m:t>
                        </m:r>
                        <m:r>
                          <a:rPr lang="en-US" sz="2400" i="1">
                            <a:solidFill>
                              <a:schemeClr val="accent1"/>
                            </a:solidFill>
                            <a:latin typeface="Cambria Math" charset="0"/>
                          </a:rPr>
                          <m:t>,</m:t>
                        </m:r>
                        <m:r>
                          <a:rPr lang="en-US" sz="2400" i="1">
                            <a:solidFill>
                              <a:schemeClr val="accent1"/>
                            </a:solidFill>
                            <a:latin typeface="Cambria Math" charset="0"/>
                          </a:rPr>
                          <m:t>𝑗</m:t>
                        </m:r>
                      </m:sub>
                      <m:sup>
                        <m:r>
                          <a:rPr lang="en-US" sz="2400" i="1">
                            <a:solidFill>
                              <a:schemeClr val="accent1"/>
                            </a:solidFill>
                            <a:latin typeface="Cambria Math" charset="0"/>
                          </a:rPr>
                          <m:t>(ℓ)</m:t>
                        </m:r>
                      </m:sup>
                    </m:sSubSup>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𝑖</m:t>
                        </m:r>
                        <m:r>
                          <a:rPr lang="en-US" sz="2400" i="1">
                            <a:solidFill>
                              <a:schemeClr val="accent1"/>
                            </a:solidFill>
                            <a:latin typeface="Cambria Math" charset="0"/>
                          </a:rPr>
                          <m:t>,</m:t>
                        </m:r>
                        <m:r>
                          <a:rPr lang="en-US" sz="2400" i="1">
                            <a:solidFill>
                              <a:schemeClr val="accent1"/>
                            </a:solidFill>
                            <a:latin typeface="Cambria Math" charset="0"/>
                          </a:rPr>
                          <m:t>𝑗</m:t>
                        </m:r>
                      </m:sub>
                      <m:sup>
                        <m:r>
                          <a:rPr lang="en-US" sz="2400" i="1">
                            <a:solidFill>
                              <a:schemeClr val="accent1"/>
                            </a:solidFill>
                            <a:latin typeface="Cambria Math" charset="0"/>
                          </a:rPr>
                          <m:t>(ℓ)</m:t>
                        </m:r>
                      </m:sup>
                    </m:sSubSup>
                    <m:r>
                      <a:rPr lang="en-US" sz="2400" i="1">
                        <a:solidFill>
                          <a:schemeClr val="accent1"/>
                        </a:solidFill>
                        <a:latin typeface="Cambria Math" charset="0"/>
                      </a:rPr>
                      <m:t>−</m:t>
                    </m:r>
                    <m:r>
                      <a:rPr lang="en-US" sz="2400" i="1">
                        <a:solidFill>
                          <a:schemeClr val="accent1"/>
                        </a:solidFill>
                        <a:latin typeface="Cambria Math" charset="0"/>
                      </a:rPr>
                      <m:t>𝜂</m:t>
                    </m:r>
                    <m:sSubSup>
                      <m:sSubSupPr>
                        <m:ctrlPr>
                          <a:rPr lang="en-US" sz="2400" i="1">
                            <a:solidFill>
                              <a:schemeClr val="accent1"/>
                            </a:solidFill>
                            <a:latin typeface="Cambria Math" panose="02040503050406030204" pitchFamily="18" charset="0"/>
                          </a:rPr>
                        </m:ctrlPr>
                      </m:sSubSupPr>
                      <m:e>
                        <m:sSubSup>
                          <m:sSubSupPr>
                            <m:ctrlPr>
                              <a:rPr lang="en-US" sz="2400" i="1">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𝑗</m:t>
                            </m:r>
                          </m:sub>
                          <m:sup>
                            <m:d>
                              <m:dPr>
                                <m:ctrlPr>
                                  <a:rPr lang="en-US" sz="2400" i="1">
                                    <a:solidFill>
                                      <a:srgbClr val="00B050"/>
                                    </a:solidFill>
                                    <a:latin typeface="Cambria Math" panose="02040503050406030204" pitchFamily="18" charset="0"/>
                                  </a:rPr>
                                </m:ctrlPr>
                              </m:dPr>
                              <m:e>
                                <m:r>
                                  <a:rPr lang="en-US" sz="2400" i="1">
                                    <a:solidFill>
                                      <a:srgbClr val="00B050"/>
                                    </a:solidFill>
                                    <a:latin typeface="Cambria Math" charset="0"/>
                                  </a:rPr>
                                  <m:t>ℓ</m:t>
                                </m:r>
                              </m:e>
                            </m:d>
                          </m:sup>
                        </m:sSubSup>
                        <m:r>
                          <a:rPr lang="en-US" sz="2400" i="1">
                            <a:solidFill>
                              <a:schemeClr val="accent2"/>
                            </a:solidFill>
                            <a:latin typeface="Cambria Math" charset="0"/>
                          </a:rPr>
                          <m:t>𝑥</m:t>
                        </m:r>
                      </m:e>
                      <m:sub>
                        <m:r>
                          <a:rPr lang="en-US" sz="2400" i="1">
                            <a:solidFill>
                              <a:schemeClr val="accent2"/>
                            </a:solidFill>
                            <a:latin typeface="Cambria Math" charset="0"/>
                          </a:rPr>
                          <m:t>𝑖</m:t>
                        </m:r>
                      </m:sub>
                      <m:sup>
                        <m:r>
                          <a:rPr lang="en-US" sz="2400" i="1">
                            <a:solidFill>
                              <a:schemeClr val="accent2"/>
                            </a:solidFill>
                            <a:latin typeface="Cambria Math" charset="0"/>
                          </a:rPr>
                          <m:t>(ℓ−1)</m:t>
                        </m:r>
                      </m:sup>
                    </m:sSubSup>
                  </m:oMath>
                </a14:m>
                <a:endParaRPr lang="en-US" sz="2400" dirty="0"/>
              </a:p>
              <a:p>
                <a:pPr lvl="1"/>
                <a:r>
                  <a:rPr lang="en-US" sz="2800" dirty="0"/>
                  <a:t>Return the weights</a:t>
                </a:r>
              </a:p>
              <a:p>
                <a:pPr lvl="2"/>
                <a:endParaRPr lang="en-US" dirty="0"/>
              </a:p>
            </p:txBody>
          </p:sp>
        </mc:Choice>
        <mc:Fallback xmlns="">
          <p:sp>
            <p:nvSpPr>
              <p:cNvPr id="3" name="Content Placeholder 2">
                <a:extLst>
                  <a:ext uri="{FF2B5EF4-FFF2-40B4-BE49-F238E27FC236}">
                    <a16:creationId xmlns:a16="http://schemas.microsoft.com/office/drawing/2014/main" id="{4D2A130D-9631-474E-81A6-DFAE409078E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965" t="-2519"/>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C6EBF043-4DB4-6942-B857-8AD2622437DD}"/>
              </a:ext>
            </a:extLst>
          </p:cNvPr>
          <p:cNvGrpSpPr/>
          <p:nvPr/>
        </p:nvGrpSpPr>
        <p:grpSpPr>
          <a:xfrm>
            <a:off x="7944427" y="1842351"/>
            <a:ext cx="4043103" cy="2459131"/>
            <a:chOff x="7179730" y="1825247"/>
            <a:chExt cx="4638348" cy="2821176"/>
          </a:xfrm>
        </p:grpSpPr>
        <p:grpSp>
          <p:nvGrpSpPr>
            <p:cNvPr id="6" name="Group 5">
              <a:extLst>
                <a:ext uri="{FF2B5EF4-FFF2-40B4-BE49-F238E27FC236}">
                  <a16:creationId xmlns:a16="http://schemas.microsoft.com/office/drawing/2014/main" id="{46250CB8-CB25-014F-89C0-B86DBAB09660}"/>
                </a:ext>
              </a:extLst>
            </p:cNvPr>
            <p:cNvGrpSpPr/>
            <p:nvPr/>
          </p:nvGrpSpPr>
          <p:grpSpPr>
            <a:xfrm>
              <a:off x="7179730" y="1825247"/>
              <a:ext cx="4622025" cy="2821176"/>
              <a:chOff x="-35994" y="4014385"/>
              <a:chExt cx="7589980" cy="4675831"/>
            </a:xfrm>
          </p:grpSpPr>
          <p:pic>
            <p:nvPicPr>
              <p:cNvPr id="8" name="Picture 7">
                <a:extLst>
                  <a:ext uri="{FF2B5EF4-FFF2-40B4-BE49-F238E27FC236}">
                    <a16:creationId xmlns:a16="http://schemas.microsoft.com/office/drawing/2014/main" id="{D32C696E-CE97-6949-B999-84FBDFB03D92}"/>
                  </a:ext>
                </a:extLst>
              </p:cNvPr>
              <p:cNvPicPr>
                <a:picLocks noChangeAspect="1"/>
              </p:cNvPicPr>
              <p:nvPr/>
            </p:nvPicPr>
            <p:blipFill>
              <a:blip r:embed="rId4"/>
              <a:stretch>
                <a:fillRect/>
              </a:stretch>
            </p:blipFill>
            <p:spPr>
              <a:xfrm>
                <a:off x="-35994" y="4684805"/>
                <a:ext cx="7264426" cy="4005411"/>
              </a:xfrm>
              <a:prstGeom prst="rect">
                <a:avLst/>
              </a:prstGeom>
            </p:spPr>
          </p:pic>
          <p:sp>
            <p:nvSpPr>
              <p:cNvPr id="9" name="Rounded Rectangle 8">
                <a:extLst>
                  <a:ext uri="{FF2B5EF4-FFF2-40B4-BE49-F238E27FC236}">
                    <a16:creationId xmlns:a16="http://schemas.microsoft.com/office/drawing/2014/main" id="{4558204B-766E-2D49-B9AB-BCBC5251A8E0}"/>
                  </a:ext>
                </a:extLst>
              </p:cNvPr>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31596087-491E-5F4E-8B45-BC0372C41504}"/>
                </a:ext>
              </a:extLst>
            </p:cNvPr>
            <p:cNvSpPr/>
            <p:nvPr/>
          </p:nvSpPr>
          <p:spPr>
            <a:xfrm>
              <a:off x="10666611" y="3438085"/>
              <a:ext cx="11514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786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AB128-C9C0-984C-A750-5C3D116F809F}"/>
              </a:ext>
            </a:extLst>
          </p:cNvPr>
          <p:cNvSpPr>
            <a:spLocks noGrp="1"/>
          </p:cNvSpPr>
          <p:nvPr>
            <p:ph type="title"/>
          </p:nvPr>
        </p:nvSpPr>
        <p:spPr/>
        <p:txBody>
          <a:bodyPr/>
          <a:lstStyle/>
          <a:p>
            <a:r>
              <a:rPr lang="en-US" dirty="0"/>
              <a:t>Regularizations in Neural Networks</a:t>
            </a:r>
          </a:p>
        </p:txBody>
      </p:sp>
      <p:sp>
        <p:nvSpPr>
          <p:cNvPr id="3" name="Content Placeholder 2">
            <a:extLst>
              <a:ext uri="{FF2B5EF4-FFF2-40B4-BE49-F238E27FC236}">
                <a16:creationId xmlns:a16="http://schemas.microsoft.com/office/drawing/2014/main" id="{75CBF8C2-EF3D-7D4B-9FFD-C56E0E0C1DC1}"/>
              </a:ext>
            </a:extLst>
          </p:cNvPr>
          <p:cNvSpPr>
            <a:spLocks noGrp="1"/>
          </p:cNvSpPr>
          <p:nvPr>
            <p:ph idx="1"/>
          </p:nvPr>
        </p:nvSpPr>
        <p:spPr>
          <a:xfrm>
            <a:off x="838200" y="1825624"/>
            <a:ext cx="10515600" cy="4753595"/>
          </a:xfrm>
        </p:spPr>
        <p:txBody>
          <a:bodyPr>
            <a:normAutofit lnSpcReduction="10000"/>
          </a:bodyPr>
          <a:lstStyle/>
          <a:p>
            <a:r>
              <a:rPr lang="en-US" dirty="0"/>
              <a:t>Weight-based regularization</a:t>
            </a:r>
          </a:p>
          <a:p>
            <a:pPr marL="0" indent="0">
              <a:buNone/>
            </a:pPr>
            <a:endParaRPr lang="en-US" dirty="0"/>
          </a:p>
          <a:p>
            <a:r>
              <a:rPr lang="en-US" dirty="0"/>
              <a:t>Early stopping</a:t>
            </a:r>
          </a:p>
          <a:p>
            <a:endParaRPr lang="en-US" dirty="0"/>
          </a:p>
          <a:p>
            <a:endParaRPr lang="en-US" dirty="0"/>
          </a:p>
          <a:p>
            <a:r>
              <a:rPr lang="en-US" dirty="0"/>
              <a:t>Dropout</a:t>
            </a:r>
          </a:p>
          <a:p>
            <a:endParaRPr lang="en-US" dirty="0"/>
          </a:p>
          <a:p>
            <a:endParaRPr lang="en-US" dirty="0"/>
          </a:p>
          <a:p>
            <a:r>
              <a:rPr lang="en-US" dirty="0"/>
              <a:t>Adding noises </a:t>
            </a:r>
            <a:br>
              <a:rPr lang="en-US" dirty="0"/>
            </a:br>
            <a:r>
              <a:rPr lang="en-US" dirty="0"/>
              <a:t>(Data augmentation)</a:t>
            </a:r>
          </a:p>
        </p:txBody>
      </p:sp>
      <p:pic>
        <p:nvPicPr>
          <p:cNvPr id="4" name="Picture 3">
            <a:extLst>
              <a:ext uri="{FF2B5EF4-FFF2-40B4-BE49-F238E27FC236}">
                <a16:creationId xmlns:a16="http://schemas.microsoft.com/office/drawing/2014/main" id="{D5337768-B40D-204C-81A5-2CE62FF1F950}"/>
              </a:ext>
            </a:extLst>
          </p:cNvPr>
          <p:cNvPicPr>
            <a:picLocks noChangeAspect="1"/>
          </p:cNvPicPr>
          <p:nvPr/>
        </p:nvPicPr>
        <p:blipFill>
          <a:blip r:embed="rId3"/>
          <a:stretch>
            <a:fillRect/>
          </a:stretch>
        </p:blipFill>
        <p:spPr>
          <a:xfrm>
            <a:off x="3615953" y="2412865"/>
            <a:ext cx="1723054" cy="1313259"/>
          </a:xfrm>
          <a:prstGeom prst="rect">
            <a:avLst/>
          </a:prstGeom>
        </p:spPr>
      </p:pic>
      <p:pic>
        <p:nvPicPr>
          <p:cNvPr id="5" name="Picture 4">
            <a:extLst>
              <a:ext uri="{FF2B5EF4-FFF2-40B4-BE49-F238E27FC236}">
                <a16:creationId xmlns:a16="http://schemas.microsoft.com/office/drawing/2014/main" id="{E24A2C44-F119-AD4F-85A6-B16C30BE8853}"/>
              </a:ext>
            </a:extLst>
          </p:cNvPr>
          <p:cNvPicPr>
            <a:picLocks noChangeAspect="1"/>
          </p:cNvPicPr>
          <p:nvPr/>
        </p:nvPicPr>
        <p:blipFill>
          <a:blip r:embed="rId4"/>
          <a:stretch>
            <a:fillRect/>
          </a:stretch>
        </p:blipFill>
        <p:spPr>
          <a:xfrm>
            <a:off x="3615953" y="3861060"/>
            <a:ext cx="1368653" cy="1455046"/>
          </a:xfrm>
          <a:prstGeom prst="rect">
            <a:avLst/>
          </a:prstGeom>
        </p:spPr>
      </p:pic>
      <p:pic>
        <p:nvPicPr>
          <p:cNvPr id="6" name="Picture 5">
            <a:extLst>
              <a:ext uri="{FF2B5EF4-FFF2-40B4-BE49-F238E27FC236}">
                <a16:creationId xmlns:a16="http://schemas.microsoft.com/office/drawing/2014/main" id="{F668E0EF-E1CC-1D43-BB72-ACB03A4B34B2}"/>
              </a:ext>
            </a:extLst>
          </p:cNvPr>
          <p:cNvPicPr>
            <a:picLocks noChangeAspect="1"/>
          </p:cNvPicPr>
          <p:nvPr/>
        </p:nvPicPr>
        <p:blipFill>
          <a:blip r:embed="rId5"/>
          <a:stretch>
            <a:fillRect/>
          </a:stretch>
        </p:blipFill>
        <p:spPr>
          <a:xfrm>
            <a:off x="6988098" y="3726124"/>
            <a:ext cx="1405950" cy="1455046"/>
          </a:xfrm>
          <a:prstGeom prst="rect">
            <a:avLst/>
          </a:prstGeom>
        </p:spPr>
      </p:pic>
      <p:cxnSp>
        <p:nvCxnSpPr>
          <p:cNvPr id="7" name="Straight Arrow Connector 6">
            <a:extLst>
              <a:ext uri="{FF2B5EF4-FFF2-40B4-BE49-F238E27FC236}">
                <a16:creationId xmlns:a16="http://schemas.microsoft.com/office/drawing/2014/main" id="{2101C856-9461-C447-BEA7-A62DF86464B0}"/>
              </a:ext>
            </a:extLst>
          </p:cNvPr>
          <p:cNvCxnSpPr>
            <a:cxnSpLocks/>
          </p:cNvCxnSpPr>
          <p:nvPr/>
        </p:nvCxnSpPr>
        <p:spPr>
          <a:xfrm>
            <a:off x="5736683" y="4656726"/>
            <a:ext cx="5486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12">
            <a:extLst>
              <a:ext uri="{FF2B5EF4-FFF2-40B4-BE49-F238E27FC236}">
                <a16:creationId xmlns:a16="http://schemas.microsoft.com/office/drawing/2014/main" id="{A8F7BDD0-F8DF-6541-94A2-665EB535A4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6600" y="5599032"/>
            <a:ext cx="1511983" cy="1133205"/>
          </a:xfrm>
          <a:prstGeom prst="rect">
            <a:avLst/>
          </a:prstGeom>
        </p:spPr>
      </p:pic>
      <p:pic>
        <p:nvPicPr>
          <p:cNvPr id="11" name="Picture 10">
            <a:extLst>
              <a:ext uri="{FF2B5EF4-FFF2-40B4-BE49-F238E27FC236}">
                <a16:creationId xmlns:a16="http://schemas.microsoft.com/office/drawing/2014/main" id="{BD75E083-A3DF-8849-9B86-D7FB4F9988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5025" y="5273120"/>
            <a:ext cx="2017539" cy="1511563"/>
          </a:xfrm>
          <a:prstGeom prst="rect">
            <a:avLst/>
          </a:prstGeom>
        </p:spPr>
      </p:pic>
      <p:cxnSp>
        <p:nvCxnSpPr>
          <p:cNvPr id="13" name="Straight Arrow Connector 12">
            <a:extLst>
              <a:ext uri="{FF2B5EF4-FFF2-40B4-BE49-F238E27FC236}">
                <a16:creationId xmlns:a16="http://schemas.microsoft.com/office/drawing/2014/main" id="{E2672529-156A-7A41-9DBA-C256F8F0A157}"/>
              </a:ext>
            </a:extLst>
          </p:cNvPr>
          <p:cNvCxnSpPr>
            <a:cxnSpLocks/>
          </p:cNvCxnSpPr>
          <p:nvPr/>
        </p:nvCxnSpPr>
        <p:spPr>
          <a:xfrm>
            <a:off x="6585294" y="6217394"/>
            <a:ext cx="5486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5B8008D-B27A-4CD1-A45F-694936273BCA}"/>
              </a:ext>
            </a:extLst>
          </p:cNvPr>
          <p:cNvSpPr txBox="1"/>
          <p:nvPr/>
        </p:nvSpPr>
        <p:spPr>
          <a:xfrm>
            <a:off x="2175164" y="630381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7161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747621-F485-EA45-ACFB-EF430C19CEAF}"/>
              </a:ext>
            </a:extLst>
          </p:cNvPr>
          <p:cNvSpPr>
            <a:spLocks noGrp="1"/>
          </p:cNvSpPr>
          <p:nvPr>
            <p:ph type="title"/>
          </p:nvPr>
        </p:nvSpPr>
        <p:spPr>
          <a:xfrm>
            <a:off x="289983" y="2126919"/>
            <a:ext cx="10515600" cy="2852737"/>
          </a:xfrm>
        </p:spPr>
        <p:txBody>
          <a:bodyPr/>
          <a:lstStyle/>
          <a:p>
            <a:r>
              <a:rPr lang="en-US" dirty="0"/>
              <a:t>Today’s Lecture</a:t>
            </a:r>
            <a:endParaRPr lang="en-US" dirty="0">
              <a:solidFill>
                <a:schemeClr val="accent1"/>
              </a:solidFill>
            </a:endParaRPr>
          </a:p>
        </p:txBody>
      </p:sp>
      <p:sp>
        <p:nvSpPr>
          <p:cNvPr id="5" name="Text Placeholder 4">
            <a:extLst>
              <a:ext uri="{FF2B5EF4-FFF2-40B4-BE49-F238E27FC236}">
                <a16:creationId xmlns:a16="http://schemas.microsoft.com/office/drawing/2014/main" id="{F2A36025-F8EC-0043-888F-5FF4C6DBFDD2}"/>
              </a:ext>
            </a:extLst>
          </p:cNvPr>
          <p:cNvSpPr>
            <a:spLocks noGrp="1"/>
          </p:cNvSpPr>
          <p:nvPr>
            <p:ph type="body" idx="1"/>
          </p:nvPr>
        </p:nvSpPr>
        <p:spPr>
          <a:xfrm>
            <a:off x="111512" y="5928528"/>
            <a:ext cx="12080488" cy="834362"/>
          </a:xfrm>
        </p:spPr>
        <p:txBody>
          <a:bodyPr>
            <a:normAutofit fontScale="85000" lnSpcReduction="10000"/>
          </a:bodyPr>
          <a:lstStyle/>
          <a:p>
            <a:r>
              <a:rPr lang="en-US"/>
              <a:t>The notes are not intended to be comprehensive. </a:t>
            </a:r>
            <a:r>
              <a:rPr lang="en-US" dirty="0"/>
              <a:t>They should be accompanied by lectures and/or textbook.</a:t>
            </a:r>
          </a:p>
          <a:p>
            <a:r>
              <a:rPr lang="en-US" dirty="0"/>
              <a:t>Let me know if you spot errors.</a:t>
            </a:r>
          </a:p>
        </p:txBody>
      </p:sp>
      <p:sp>
        <p:nvSpPr>
          <p:cNvPr id="6" name="Text Placeholder 4">
            <a:extLst>
              <a:ext uri="{FF2B5EF4-FFF2-40B4-BE49-F238E27FC236}">
                <a16:creationId xmlns:a16="http://schemas.microsoft.com/office/drawing/2014/main" id="{F2A36025-F8EC-0043-888F-5FF4C6DBFDD2}"/>
              </a:ext>
            </a:extLst>
          </p:cNvPr>
          <p:cNvSpPr txBox="1">
            <a:spLocks/>
          </p:cNvSpPr>
          <p:nvPr/>
        </p:nvSpPr>
        <p:spPr>
          <a:xfrm>
            <a:off x="831850" y="4562475"/>
            <a:ext cx="9855200" cy="8343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endParaRPr lang="en-US" sz="3600" b="1" dirty="0">
              <a:solidFill>
                <a:schemeClr val="accent1"/>
              </a:solidFill>
            </a:endParaRPr>
          </a:p>
        </p:txBody>
      </p:sp>
    </p:spTree>
    <p:extLst>
      <p:ext uri="{BB962C8B-B14F-4D97-AF65-F5344CB8AC3E}">
        <p14:creationId xmlns:p14="http://schemas.microsoft.com/office/powerpoint/2010/main" val="1143357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80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AAE3-1B58-264E-AE2E-95A53780F22E}"/>
              </a:ext>
            </a:extLst>
          </p:cNvPr>
          <p:cNvSpPr>
            <a:spLocks noGrp="1"/>
          </p:cNvSpPr>
          <p:nvPr>
            <p:ph type="title"/>
          </p:nvPr>
        </p:nvSpPr>
        <p:spPr/>
        <p:txBody>
          <a:bodyPr/>
          <a:lstStyle/>
          <a:p>
            <a:r>
              <a:rPr lang="en-US" dirty="0"/>
              <a:t>Brief/Informal History</a:t>
            </a:r>
          </a:p>
        </p:txBody>
      </p:sp>
      <p:sp>
        <p:nvSpPr>
          <p:cNvPr id="3" name="Text Placeholder 2">
            <a:extLst>
              <a:ext uri="{FF2B5EF4-FFF2-40B4-BE49-F238E27FC236}">
                <a16:creationId xmlns:a16="http://schemas.microsoft.com/office/drawing/2014/main" id="{E94DB985-EEB3-6549-B499-A8D501EED3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21549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dirty="0">
                <a:solidFill>
                  <a:schemeClr val="bg1">
                    <a:lumMod val="65000"/>
                  </a:schemeClr>
                </a:solidFill>
              </a:rPr>
              <a:t>Image source: https://</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4207565" y="4031437"/>
            <a:ext cx="8143459" cy="2342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45493" y="-1534086"/>
            <a:ext cx="8143459" cy="3826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88223" y="2118081"/>
            <a:ext cx="81434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748126" y="3005113"/>
            <a:ext cx="81434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7098193" y="1186605"/>
            <a:ext cx="3962400" cy="4876800"/>
          </a:xfrm>
          <a:prstGeom prst="rect">
            <a:avLst/>
          </a:prstGeom>
        </p:spPr>
      </p:pic>
      <p:pic>
        <p:nvPicPr>
          <p:cNvPr id="1028" name="Picture 4">
            <a:extLst>
              <a:ext uri="{FF2B5EF4-FFF2-40B4-BE49-F238E27FC236}">
                <a16:creationId xmlns:a16="http://schemas.microsoft.com/office/drawing/2014/main" id="{2408F01A-7862-0E48-80C2-BA920E05A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424" y="348921"/>
            <a:ext cx="4623740" cy="38874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1E02A5-AFF3-2C48-A09B-E06F9B84FFC6}"/>
              </a:ext>
            </a:extLst>
          </p:cNvPr>
          <p:cNvSpPr txBox="1"/>
          <p:nvPr/>
        </p:nvSpPr>
        <p:spPr>
          <a:xfrm>
            <a:off x="5864251" y="-31008"/>
            <a:ext cx="1674689" cy="369332"/>
          </a:xfrm>
          <a:prstGeom prst="rect">
            <a:avLst/>
          </a:prstGeom>
          <a:noFill/>
        </p:spPr>
        <p:txBody>
          <a:bodyPr wrap="none" rtlCol="0">
            <a:spAutoFit/>
          </a:bodyPr>
          <a:lstStyle/>
          <a:p>
            <a:r>
              <a:rPr lang="en-US" dirty="0"/>
              <a:t>New York Times</a:t>
            </a:r>
          </a:p>
        </p:txBody>
      </p:sp>
    </p:spTree>
    <p:extLst>
      <p:ext uri="{BB962C8B-B14F-4D97-AF65-F5344CB8AC3E}">
        <p14:creationId xmlns:p14="http://schemas.microsoft.com/office/powerpoint/2010/main" val="8257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dirty="0">
                <a:solidFill>
                  <a:schemeClr val="bg1">
                    <a:lumMod val="65000"/>
                  </a:schemeClr>
                </a:solidFill>
              </a:rPr>
              <a:t>Image source: https://</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6069496" y="3952567"/>
            <a:ext cx="8143459" cy="2342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632171" y="-1521345"/>
            <a:ext cx="8143459" cy="3826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96000" y="624183"/>
            <a:ext cx="81434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52185" y="2173377"/>
            <a:ext cx="8143459" cy="222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901611" y="2173377"/>
            <a:ext cx="8143459" cy="222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331302" y="161178"/>
            <a:ext cx="11688419" cy="1200329"/>
          </a:xfrm>
          <a:prstGeom prst="rect">
            <a:avLst/>
          </a:prstGeom>
        </p:spPr>
        <p:txBody>
          <a:bodyPr wrap="square">
            <a:spAutoFit/>
          </a:bodyPr>
          <a:lstStyle/>
          <a:p>
            <a:r>
              <a:rPr lang="en-US" sz="2400"/>
              <a:t>Minsky: </a:t>
            </a:r>
            <a:r>
              <a:rPr lang="en-US" sz="2400" dirty="0"/>
              <a:t>“However, I started to worry about what such a machine could not do. For example, it could tell ‘E’s from ‘F’s, and ‘5’s from ‘6’s—things like that. But when there were disturbing stimuli near these figures that weren’t correlated with them the recognition was destroyed.”</a:t>
            </a:r>
          </a:p>
        </p:txBody>
      </p:sp>
    </p:spTree>
    <p:extLst>
      <p:ext uri="{BB962C8B-B14F-4D97-AF65-F5344CB8AC3E}">
        <p14:creationId xmlns:p14="http://schemas.microsoft.com/office/powerpoint/2010/main" val="302094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dirty="0">
                <a:solidFill>
                  <a:schemeClr val="bg1">
                    <a:lumMod val="65000"/>
                  </a:schemeClr>
                </a:solidFill>
              </a:rPr>
              <a:t>Image source: https://</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10243930" y="172279"/>
            <a:ext cx="7845284" cy="6082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395791" y="586056"/>
            <a:ext cx="5009317"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005391" y="5030760"/>
            <a:ext cx="57812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005391" y="4073802"/>
            <a:ext cx="2392021"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11211" y="1024457"/>
            <a:ext cx="8143459" cy="5230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325682" y="4092439"/>
            <a:ext cx="8143459" cy="222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8783125" y="342835"/>
            <a:ext cx="2444531" cy="1990409"/>
          </a:xfrm>
          <a:prstGeom prst="rect">
            <a:avLst/>
          </a:prstGeom>
        </p:spPr>
      </p:pic>
    </p:spTree>
    <p:extLst>
      <p:ext uri="{BB962C8B-B14F-4D97-AF65-F5344CB8AC3E}">
        <p14:creationId xmlns:p14="http://schemas.microsoft.com/office/powerpoint/2010/main" val="157237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a:solidFill>
                  <a:schemeClr val="bg1">
                    <a:lumMod val="65000"/>
                  </a:schemeClr>
                </a:solidFill>
              </a:rPr>
              <a:t>Image source: https</a:t>
            </a:r>
            <a:r>
              <a:rPr lang="en-US" dirty="0">
                <a:solidFill>
                  <a:schemeClr val="bg1">
                    <a:lumMod val="65000"/>
                  </a:schemeClr>
                </a:solidFill>
              </a:rPr>
              <a:t>://</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
        <p:nvSpPr>
          <p:cNvPr id="3" name="Rectangle 2"/>
          <p:cNvSpPr/>
          <p:nvPr/>
        </p:nvSpPr>
        <p:spPr>
          <a:xfrm>
            <a:off x="10243930" y="172279"/>
            <a:ext cx="7845284" cy="6082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395791" y="586056"/>
            <a:ext cx="5009317"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005391" y="5030760"/>
            <a:ext cx="5781259"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005391" y="4073802"/>
            <a:ext cx="2392021" cy="956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799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28D1F-9694-D748-9B84-FDFDB1FD8525}"/>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2751AA68-7ABA-B04C-A2DE-70E316F15173}"/>
              </a:ext>
            </a:extLst>
          </p:cNvPr>
          <p:cNvSpPr>
            <a:spLocks noGrp="1"/>
          </p:cNvSpPr>
          <p:nvPr>
            <p:ph idx="1"/>
          </p:nvPr>
        </p:nvSpPr>
        <p:spPr>
          <a:xfrm>
            <a:off x="838200" y="1825625"/>
            <a:ext cx="11353800" cy="4351338"/>
          </a:xfrm>
        </p:spPr>
        <p:txBody>
          <a:bodyPr/>
          <a:lstStyle/>
          <a:p>
            <a:r>
              <a:rPr lang="en-US" dirty="0"/>
              <a:t>Homework 5 is due Dec 2 (Friday)</a:t>
            </a:r>
          </a:p>
          <a:p>
            <a:endParaRPr lang="en-US" dirty="0"/>
          </a:p>
          <a:p>
            <a:r>
              <a:rPr lang="en-US" dirty="0"/>
              <a:t>Exam 2 will be on Dec 8 (Thursday)</a:t>
            </a:r>
          </a:p>
          <a:p>
            <a:pPr lvl="1"/>
            <a:r>
              <a:rPr lang="en-US" dirty="0"/>
              <a:t>Will focus on the topics in the second half of the semester</a:t>
            </a:r>
          </a:p>
          <a:p>
            <a:pPr lvl="2"/>
            <a:r>
              <a:rPr lang="en-US" dirty="0"/>
              <a:t>Note though knowledge is cumulative, so we still assume you know the concepts earlier</a:t>
            </a:r>
          </a:p>
          <a:p>
            <a:pPr lvl="1"/>
            <a:r>
              <a:rPr lang="en-US" dirty="0"/>
              <a:t>Format / logistics will be similar with what we have in Exam 1</a:t>
            </a:r>
          </a:p>
          <a:p>
            <a:pPr lvl="2"/>
            <a:r>
              <a:rPr lang="en-US" dirty="0"/>
              <a:t>Timed exam (75 min) during lecture time in the classroom</a:t>
            </a:r>
          </a:p>
          <a:p>
            <a:pPr lvl="2"/>
            <a:r>
              <a:rPr lang="en-US" dirty="0"/>
              <a:t>Closed-book exam with 2 letter-size cheat sheets allowed (4 pages in total) </a:t>
            </a:r>
          </a:p>
          <a:p>
            <a:pPr lvl="3"/>
            <a:r>
              <a:rPr lang="en-US" dirty="0"/>
              <a:t>No format limitations (it can be typed, written, or a combination)</a:t>
            </a:r>
          </a:p>
          <a:p>
            <a:pPr lvl="1"/>
            <a:r>
              <a:rPr lang="en-US" dirty="0"/>
              <a:t>Dec 6 (Tuesday) will be a review lecture</a:t>
            </a:r>
          </a:p>
          <a:p>
            <a:pPr lvl="2"/>
            <a:endParaRPr lang="en-US" dirty="0"/>
          </a:p>
        </p:txBody>
      </p:sp>
    </p:spTree>
    <p:extLst>
      <p:ext uri="{BB962C8B-B14F-4D97-AF65-F5344CB8AC3E}">
        <p14:creationId xmlns:p14="http://schemas.microsoft.com/office/powerpoint/2010/main" val="69322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205947" y="6488668"/>
            <a:ext cx="9939130" cy="369332"/>
          </a:xfrm>
          <a:prstGeom prst="rect">
            <a:avLst/>
          </a:prstGeom>
        </p:spPr>
        <p:txBody>
          <a:bodyPr wrap="square">
            <a:spAutoFit/>
          </a:bodyPr>
          <a:lstStyle/>
          <a:p>
            <a:r>
              <a:rPr lang="en-US">
                <a:solidFill>
                  <a:schemeClr val="bg1">
                    <a:lumMod val="65000"/>
                  </a:schemeClr>
                </a:solidFill>
              </a:rPr>
              <a:t>Image source: https</a:t>
            </a:r>
            <a:r>
              <a:rPr lang="en-US" dirty="0">
                <a:solidFill>
                  <a:schemeClr val="bg1">
                    <a:lumMod val="65000"/>
                  </a:schemeClr>
                </a:solidFill>
              </a:rPr>
              <a:t>://</a:t>
            </a:r>
            <a:r>
              <a:rPr lang="en-US" dirty="0" err="1">
                <a:solidFill>
                  <a:schemeClr val="bg1">
                    <a:lumMod val="65000"/>
                  </a:schemeClr>
                </a:solidFill>
              </a:rPr>
              <a:t>beamandrew.github.io</a:t>
            </a:r>
            <a:r>
              <a:rPr lang="en-US" dirty="0">
                <a:solidFill>
                  <a:schemeClr val="bg1">
                    <a:lumMod val="65000"/>
                  </a:schemeClr>
                </a:solidFill>
              </a:rPr>
              <a:t>/</a:t>
            </a:r>
            <a:r>
              <a:rPr lang="en-US" dirty="0" err="1">
                <a:solidFill>
                  <a:schemeClr val="bg1">
                    <a:lumMod val="65000"/>
                  </a:schemeClr>
                </a:solidFill>
              </a:rPr>
              <a:t>deeplearning</a:t>
            </a:r>
            <a:r>
              <a:rPr lang="en-US" dirty="0">
                <a:solidFill>
                  <a:schemeClr val="bg1">
                    <a:lumMod val="65000"/>
                  </a:schemeClr>
                </a:solidFill>
              </a:rPr>
              <a:t>/2017/02/23/deep_learning_101_part1.html</a:t>
            </a:r>
          </a:p>
        </p:txBody>
      </p:sp>
      <p:pic>
        <p:nvPicPr>
          <p:cNvPr id="5" name="Picture 4"/>
          <p:cNvPicPr>
            <a:picLocks noChangeAspect="1"/>
          </p:cNvPicPr>
          <p:nvPr/>
        </p:nvPicPr>
        <p:blipFill>
          <a:blip r:embed="rId2"/>
          <a:stretch>
            <a:fillRect/>
          </a:stretch>
        </p:blipFill>
        <p:spPr>
          <a:xfrm>
            <a:off x="0" y="761343"/>
            <a:ext cx="12192000" cy="5727325"/>
          </a:xfrm>
          <a:prstGeom prst="rect">
            <a:avLst/>
          </a:prstGeom>
        </p:spPr>
      </p:pic>
    </p:spTree>
    <p:extLst>
      <p:ext uri="{BB962C8B-B14F-4D97-AF65-F5344CB8AC3E}">
        <p14:creationId xmlns:p14="http://schemas.microsoft.com/office/powerpoint/2010/main" val="1765605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ImageNet Challenge 2012</a:t>
            </a:r>
          </a:p>
        </p:txBody>
      </p:sp>
      <p:pic>
        <p:nvPicPr>
          <p:cNvPr id="11" name="Picture 10"/>
          <p:cNvPicPr>
            <a:picLocks noChangeAspect="1"/>
          </p:cNvPicPr>
          <p:nvPr/>
        </p:nvPicPr>
        <p:blipFill>
          <a:blip r:embed="rId2"/>
          <a:stretch>
            <a:fillRect/>
          </a:stretch>
        </p:blipFill>
        <p:spPr>
          <a:xfrm>
            <a:off x="1249017" y="1557302"/>
            <a:ext cx="3044687" cy="4748145"/>
          </a:xfrm>
          <a:prstGeom prst="rect">
            <a:avLst/>
          </a:prstGeom>
        </p:spPr>
      </p:pic>
      <p:pic>
        <p:nvPicPr>
          <p:cNvPr id="3" name="Picture 2"/>
          <p:cNvPicPr>
            <a:picLocks noChangeAspect="1"/>
          </p:cNvPicPr>
          <p:nvPr/>
        </p:nvPicPr>
        <p:blipFill>
          <a:blip r:embed="rId3"/>
          <a:stretch>
            <a:fillRect/>
          </a:stretch>
        </p:blipFill>
        <p:spPr>
          <a:xfrm>
            <a:off x="4538054" y="1868556"/>
            <a:ext cx="7300877" cy="4108174"/>
          </a:xfrm>
          <a:prstGeom prst="rect">
            <a:avLst/>
          </a:prstGeom>
        </p:spPr>
      </p:pic>
    </p:spTree>
    <p:extLst>
      <p:ext uri="{BB962C8B-B14F-4D97-AF65-F5344CB8AC3E}">
        <p14:creationId xmlns:p14="http://schemas.microsoft.com/office/powerpoint/2010/main" val="171715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88775" y="-771214"/>
            <a:ext cx="8143459"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649904" y="-54690"/>
            <a:ext cx="8955990" cy="6724012"/>
          </a:xfrm>
          <a:prstGeom prst="rect">
            <a:avLst/>
          </a:prstGeom>
        </p:spPr>
      </p:pic>
      <p:sp>
        <p:nvSpPr>
          <p:cNvPr id="6" name="Rectangle 5"/>
          <p:cNvSpPr/>
          <p:nvPr/>
        </p:nvSpPr>
        <p:spPr>
          <a:xfrm>
            <a:off x="1054658" y="-1038259"/>
            <a:ext cx="8143459"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25629" y="5088840"/>
            <a:ext cx="8143459"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78403" y="4969565"/>
            <a:ext cx="1979268" cy="11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8040" y="5557992"/>
            <a:ext cx="3006312" cy="260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33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D4318-3F85-4E41-BB61-DF243C29A556}"/>
              </a:ext>
            </a:extLst>
          </p:cNvPr>
          <p:cNvSpPr>
            <a:spLocks noGrp="1"/>
          </p:cNvSpPr>
          <p:nvPr>
            <p:ph type="title"/>
          </p:nvPr>
        </p:nvSpPr>
        <p:spPr/>
        <p:txBody>
          <a:bodyPr/>
          <a:lstStyle/>
          <a:p>
            <a:r>
              <a:rPr lang="en-US" dirty="0"/>
              <a:t>What is “Deep” Learning</a:t>
            </a:r>
          </a:p>
        </p:txBody>
      </p:sp>
      <p:sp>
        <p:nvSpPr>
          <p:cNvPr id="3" name="Text Placeholder 2">
            <a:extLst>
              <a:ext uri="{FF2B5EF4-FFF2-40B4-BE49-F238E27FC236}">
                <a16:creationId xmlns:a16="http://schemas.microsoft.com/office/drawing/2014/main" id="{A939E382-D9C1-FB4E-914C-20F6728FCBD9}"/>
              </a:ext>
            </a:extLst>
          </p:cNvPr>
          <p:cNvSpPr>
            <a:spLocks noGrp="1"/>
          </p:cNvSpPr>
          <p:nvPr>
            <p:ph type="body" idx="1"/>
          </p:nvPr>
        </p:nvSpPr>
        <p:spPr>
          <a:xfrm>
            <a:off x="831850" y="4921405"/>
            <a:ext cx="10515600" cy="1168245"/>
          </a:xfrm>
        </p:spPr>
        <p:txBody>
          <a:bodyPr>
            <a:normAutofit/>
          </a:bodyPr>
          <a:lstStyle/>
          <a:p>
            <a:r>
              <a:rPr lang="en-US" sz="3600" dirty="0"/>
              <a:t>Neural networks with many layers</a:t>
            </a:r>
          </a:p>
        </p:txBody>
      </p:sp>
    </p:spTree>
    <p:extLst>
      <p:ext uri="{BB962C8B-B14F-4D97-AF65-F5344CB8AC3E}">
        <p14:creationId xmlns:p14="http://schemas.microsoft.com/office/powerpoint/2010/main" val="351686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Hidden-Layer Neural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fontScale="85000" lnSpcReduction="10000"/>
              </a:bodyPr>
              <a:lstStyle/>
              <a:p>
                <a:r>
                  <a:rPr lang="en-US" dirty="0"/>
                  <a:t>How do we write a hypothesis in a single-hidden layer NN mathematically?</a:t>
                </a:r>
              </a:p>
              <a:p>
                <a:pPr lvl="1"/>
                <a14:m>
                  <m:oMath xmlns:m="http://schemas.openxmlformats.org/officeDocument/2006/math">
                    <m:r>
                      <a:rPr lang="en-US" b="0" i="1" smtClean="0">
                        <a:solidFill>
                          <a:schemeClr val="bg1"/>
                        </a:solidFill>
                        <a:latin typeface="Cambria Math" charset="0"/>
                      </a:rPr>
                      <m:t>h</m:t>
                    </m:r>
                    <m:d>
                      <m:dPr>
                        <m:ctrlPr>
                          <a:rPr lang="en-US" b="0" i="1" smtClean="0">
                            <a:solidFill>
                              <a:schemeClr val="bg1"/>
                            </a:solidFill>
                            <a:latin typeface="Cambria Math" panose="02040503050406030204" pitchFamily="18" charset="0"/>
                          </a:rPr>
                        </m:ctrlPr>
                      </m:d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charset="0"/>
                              </a:rPr>
                              <m:t>𝑥</m:t>
                            </m:r>
                          </m:e>
                        </m:acc>
                      </m:e>
                    </m:d>
                    <m:r>
                      <a:rPr lang="en-US" b="0" i="1" smtClean="0">
                        <a:solidFill>
                          <a:schemeClr val="bg1"/>
                        </a:solidFill>
                        <a:latin typeface="Cambria Math" charset="0"/>
                      </a:rPr>
                      <m:t>=</m:t>
                    </m:r>
                    <m:r>
                      <a:rPr lang="en-US" b="0" i="1" smtClean="0">
                        <a:solidFill>
                          <a:schemeClr val="bg1"/>
                        </a:solidFill>
                        <a:latin typeface="Cambria Math" charset="0"/>
                      </a:rPr>
                      <m:t>𝜃</m:t>
                    </m:r>
                    <m:d>
                      <m:dPr>
                        <m:ctrlPr>
                          <a:rPr lang="en-US" b="0" i="1" smtClean="0">
                            <a:solidFill>
                              <a:schemeClr val="bg1"/>
                            </a:solidFill>
                            <a:latin typeface="Cambria Math" panose="02040503050406030204" pitchFamily="18" charset="0"/>
                          </a:rPr>
                        </m:ctrlPr>
                      </m:dPr>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𝑤</m:t>
                            </m:r>
                          </m:e>
                          <m:sub>
                            <m:r>
                              <a:rPr lang="en-US" b="0" i="1" smtClean="0">
                                <a:solidFill>
                                  <a:schemeClr val="bg1"/>
                                </a:solidFill>
                                <a:latin typeface="Cambria Math" charset="0"/>
                              </a:rPr>
                              <m:t>0,1</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r>
                          <a:rPr lang="en-US" b="0" i="1" smtClean="0">
                            <a:solidFill>
                              <a:schemeClr val="bg1"/>
                            </a:solidFill>
                            <a:latin typeface="Cambria Math" charset="0"/>
                          </a:rPr>
                          <m:t>+</m:t>
                        </m:r>
                        <m:nary>
                          <m:naryPr>
                            <m:chr m:val="∑"/>
                            <m:limLoc m:val="subSup"/>
                            <m:ctrlPr>
                              <a:rPr lang="is-IS" b="0" i="1" smtClean="0">
                                <a:solidFill>
                                  <a:schemeClr val="bg1"/>
                                </a:solidFill>
                                <a:latin typeface="Cambria Math" panose="02040503050406030204" pitchFamily="18" charset="0"/>
                              </a:rPr>
                            </m:ctrlPr>
                          </m:naryPr>
                          <m:sub>
                            <m:r>
                              <m:rPr>
                                <m:brk m:alnAt="25"/>
                              </m:rPr>
                              <a:rPr lang="en-US" b="0" i="1" smtClean="0">
                                <a:solidFill>
                                  <a:schemeClr val="bg1"/>
                                </a:solidFill>
                                <a:latin typeface="Cambria Math" charset="0"/>
                              </a:rPr>
                              <m:t>𝑗</m:t>
                            </m:r>
                            <m:r>
                              <a:rPr lang="en-US" b="0" i="1" smtClean="0">
                                <a:solidFill>
                                  <a:schemeClr val="bg1"/>
                                </a:solidFill>
                                <a:latin typeface="Cambria Math" charset="0"/>
                              </a:rPr>
                              <m:t>=1</m:t>
                            </m:r>
                          </m:sub>
                          <m:sup>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charset="0"/>
                                  </a:rPr>
                                  <m:t>𝑑</m:t>
                                </m:r>
                              </m:e>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charset="0"/>
                                      </a:rPr>
                                      <m:t>1</m:t>
                                    </m:r>
                                  </m:e>
                                </m:d>
                              </m:sup>
                            </m:sSup>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𝑤</m:t>
                                </m:r>
                              </m:e>
                              <m:sub>
                                <m:r>
                                  <a:rPr lang="en-US" b="0" i="1" smtClean="0">
                                    <a:solidFill>
                                      <a:schemeClr val="bg1"/>
                                    </a:solidFill>
                                    <a:latin typeface="Cambria Math" charset="0"/>
                                  </a:rPr>
                                  <m:t>𝑗</m:t>
                                </m:r>
                                <m:r>
                                  <a:rPr lang="en-US" b="0" i="1" smtClean="0">
                                    <a:solidFill>
                                      <a:schemeClr val="bg1"/>
                                    </a:solidFill>
                                    <a:latin typeface="Cambria Math" charset="0"/>
                                  </a:rPr>
                                  <m:t>,1</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charset="0"/>
                                      </a:rPr>
                                      <m:t>2</m:t>
                                    </m:r>
                                  </m:e>
                                </m:d>
                              </m:sup>
                            </m:sSubSup>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𝑥</m:t>
                                </m:r>
                              </m:e>
                              <m:sub>
                                <m:r>
                                  <a:rPr lang="en-US" b="0" i="1" smtClean="0">
                                    <a:solidFill>
                                      <a:schemeClr val="bg1"/>
                                    </a:solidFill>
                                    <a:latin typeface="Cambria Math" panose="02040503050406030204" pitchFamily="18" charset="0"/>
                                  </a:rPr>
                                  <m:t>𝑗</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charset="0"/>
                                      </a:rPr>
                                      <m:t>1</m:t>
                                    </m:r>
                                  </m:e>
                                </m:d>
                              </m:sup>
                            </m:sSubSup>
                          </m:e>
                        </m:nary>
                      </m:e>
                    </m:d>
                  </m:oMath>
                </a14:m>
                <a:endParaRPr lang="en-US" dirty="0">
                  <a:solidFill>
                    <a:schemeClr val="bg1"/>
                  </a:solidFill>
                </a:endParaRPr>
              </a:p>
              <a:p>
                <a:pPr lvl="1"/>
                <a14:m>
                  <m:oMath xmlns:m="http://schemas.openxmlformats.org/officeDocument/2006/math">
                    <m:r>
                      <a:rPr lang="en-US" i="1">
                        <a:solidFill>
                          <a:schemeClr val="bg1"/>
                        </a:solidFill>
                        <a:latin typeface="Cambria Math" charset="0"/>
                      </a:rPr>
                      <m:t>h</m:t>
                    </m:r>
                    <m:d>
                      <m:dPr>
                        <m:ctrlPr>
                          <a:rPr lang="en-US" i="1">
                            <a:solidFill>
                              <a:schemeClr val="bg1"/>
                            </a:solidFill>
                            <a:latin typeface="Cambria Math" panose="02040503050406030204" pitchFamily="18" charset="0"/>
                          </a:rPr>
                        </m:ctrlPr>
                      </m:d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e>
                    </m:d>
                    <m:r>
                      <a:rPr lang="en-US" i="1">
                        <a:solidFill>
                          <a:schemeClr val="bg1"/>
                        </a:solidFill>
                        <a:latin typeface="Cambria Math" charset="0"/>
                      </a:rPr>
                      <m:t>=</m:t>
                    </m:r>
                    <m:r>
                      <a:rPr lang="en-US" i="1">
                        <a:solidFill>
                          <a:schemeClr val="bg1"/>
                        </a:solidFill>
                        <a:latin typeface="Cambria Math" charset="0"/>
                      </a:rPr>
                      <m:t>𝜃</m:t>
                    </m:r>
                    <m:d>
                      <m:dPr>
                        <m:ctrlPr>
                          <a:rPr lang="en-US" i="1">
                            <a:solidFill>
                              <a:schemeClr val="bg1"/>
                            </a:solidFill>
                            <a:latin typeface="Cambria Math" panose="02040503050406030204" pitchFamily="18" charset="0"/>
                          </a:rPr>
                        </m:ctrlPr>
                      </m:dPr>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𝑤</m:t>
                            </m:r>
                          </m:e>
                          <m:sub>
                            <m:r>
                              <a:rPr lang="en-US" i="1">
                                <a:solidFill>
                                  <a:schemeClr val="bg1"/>
                                </a:solidFill>
                                <a:latin typeface="Cambria Math" charset="0"/>
                              </a:rPr>
                              <m:t>0,1</m:t>
                            </m:r>
                          </m:sub>
                          <m:sup>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r>
                          <a:rPr lang="en-US" i="1">
                            <a:solidFill>
                              <a:schemeClr val="bg1"/>
                            </a:solidFill>
                            <a:latin typeface="Cambria Math" charset="0"/>
                          </a:rPr>
                          <m:t>+</m:t>
                        </m:r>
                        <m:nary>
                          <m:naryPr>
                            <m:chr m:val="∑"/>
                            <m:limLoc m:val="subSup"/>
                            <m:ctrlPr>
                              <a:rPr lang="is-IS" i="1">
                                <a:solidFill>
                                  <a:schemeClr val="bg1"/>
                                </a:solidFill>
                                <a:latin typeface="Cambria Math" panose="02040503050406030204" pitchFamily="18" charset="0"/>
                              </a:rPr>
                            </m:ctrlPr>
                          </m:naryPr>
                          <m:sub>
                            <m:r>
                              <m:rPr>
                                <m:brk m:alnAt="25"/>
                              </m:rPr>
                              <a:rPr lang="en-US" i="1">
                                <a:solidFill>
                                  <a:schemeClr val="bg1"/>
                                </a:solidFill>
                                <a:latin typeface="Cambria Math" charset="0"/>
                              </a:rPr>
                              <m:t>𝑗</m:t>
                            </m:r>
                            <m:r>
                              <a:rPr lang="en-US" i="1">
                                <a:solidFill>
                                  <a:schemeClr val="bg1"/>
                                </a:solidFill>
                                <a:latin typeface="Cambria Math" charset="0"/>
                              </a:rPr>
                              <m:t>=1</m:t>
                            </m:r>
                          </m:sub>
                          <m:sup>
                            <m:sSup>
                              <m:sSupPr>
                                <m:ctrlPr>
                                  <a:rPr lang="en-US" i="1">
                                    <a:solidFill>
                                      <a:schemeClr val="bg1"/>
                                    </a:solidFill>
                                    <a:latin typeface="Cambria Math" panose="02040503050406030204" pitchFamily="18" charset="0"/>
                                  </a:rPr>
                                </m:ctrlPr>
                              </m:sSupPr>
                              <m:e>
                                <m:r>
                                  <a:rPr lang="en-US" i="1">
                                    <a:solidFill>
                                      <a:schemeClr val="bg1"/>
                                    </a:solidFill>
                                    <a:latin typeface="Cambria Math" charset="0"/>
                                  </a:rPr>
                                  <m:t>𝑑</m:t>
                                </m:r>
                              </m:e>
                              <m:sup>
                                <m:d>
                                  <m:dPr>
                                    <m:ctrlPr>
                                      <a:rPr lang="en-US" i="1">
                                        <a:solidFill>
                                          <a:schemeClr val="bg1"/>
                                        </a:solidFill>
                                        <a:latin typeface="Cambria Math" panose="02040503050406030204" pitchFamily="18" charset="0"/>
                                      </a:rPr>
                                    </m:ctrlPr>
                                  </m:dPr>
                                  <m:e>
                                    <m:r>
                                      <a:rPr lang="en-US" i="1">
                                        <a:solidFill>
                                          <a:schemeClr val="bg1"/>
                                        </a:solidFill>
                                        <a:latin typeface="Cambria Math" charset="0"/>
                                      </a:rPr>
                                      <m:t>1</m:t>
                                    </m:r>
                                  </m:e>
                                </m:d>
                              </m:sup>
                            </m:sSup>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𝑤</m:t>
                                </m:r>
                              </m:e>
                              <m:sub>
                                <m:r>
                                  <a:rPr lang="en-US" i="1">
                                    <a:solidFill>
                                      <a:schemeClr val="bg1"/>
                                    </a:solidFill>
                                    <a:latin typeface="Cambria Math" charset="0"/>
                                  </a:rPr>
                                  <m:t>𝑗</m:t>
                                </m:r>
                                <m:r>
                                  <a:rPr lang="en-US" i="1">
                                    <a:solidFill>
                                      <a:schemeClr val="bg1"/>
                                    </a:solidFill>
                                    <a:latin typeface="Cambria Math" charset="0"/>
                                  </a:rPr>
                                  <m:t>,1</m:t>
                                </m:r>
                              </m:sub>
                              <m:sup>
                                <m:d>
                                  <m:dPr>
                                    <m:ctrlPr>
                                      <a:rPr lang="en-US" i="1">
                                        <a:solidFill>
                                          <a:schemeClr val="bg1"/>
                                        </a:solidFill>
                                        <a:latin typeface="Cambria Math" panose="02040503050406030204" pitchFamily="18" charset="0"/>
                                      </a:rPr>
                                    </m:ctrlPr>
                                  </m:dPr>
                                  <m:e>
                                    <m:r>
                                      <a:rPr lang="en-US" i="1">
                                        <a:solidFill>
                                          <a:schemeClr val="bg1"/>
                                        </a:solidFill>
                                        <a:latin typeface="Cambria Math" charset="0"/>
                                      </a:rPr>
                                      <m:t>2</m:t>
                                    </m:r>
                                  </m:e>
                                </m:d>
                              </m:sup>
                            </m:sSubSup>
                            <m:r>
                              <a:rPr lang="en-US" b="0" i="1" smtClean="0">
                                <a:solidFill>
                                  <a:schemeClr val="bg1"/>
                                </a:solidFill>
                                <a:latin typeface="Cambria Math" charset="0"/>
                              </a:rPr>
                              <m:t>𝜃</m:t>
                            </m:r>
                            <m:r>
                              <a:rPr lang="en-US" b="0" i="1" smtClean="0">
                                <a:solidFill>
                                  <a:schemeClr val="bg1"/>
                                </a:solidFill>
                                <a:latin typeface="Cambria Math" charset="0"/>
                              </a:rPr>
                              <m:t>(</m:t>
                            </m:r>
                            <m:nary>
                              <m:naryPr>
                                <m:chr m:val="∑"/>
                                <m:limLoc m:val="subSup"/>
                                <m:ctrlPr>
                                  <a:rPr lang="is-IS" b="0" i="1" smtClean="0">
                                    <a:solidFill>
                                      <a:schemeClr val="bg1"/>
                                    </a:solidFill>
                                    <a:latin typeface="Cambria Math" panose="02040503050406030204" pitchFamily="18" charset="0"/>
                                  </a:rPr>
                                </m:ctrlPr>
                              </m:naryPr>
                              <m:sub>
                                <m:r>
                                  <m:rPr>
                                    <m:brk m:alnAt="25"/>
                                  </m:rPr>
                                  <a:rPr lang="en-US" b="0" i="1" smtClean="0">
                                    <a:solidFill>
                                      <a:schemeClr val="bg1"/>
                                    </a:solidFill>
                                    <a:latin typeface="Cambria Math" charset="0"/>
                                  </a:rPr>
                                  <m:t>𝑖</m:t>
                                </m:r>
                                <m:r>
                                  <a:rPr lang="en-US" b="0" i="1" smtClean="0">
                                    <a:solidFill>
                                      <a:schemeClr val="bg1"/>
                                    </a:solidFill>
                                    <a:latin typeface="Cambria Math" charset="0"/>
                                  </a:rPr>
                                  <m:t>=0</m:t>
                                </m:r>
                              </m:sub>
                              <m:sup>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charset="0"/>
                                      </a:rPr>
                                      <m:t>𝑑</m:t>
                                    </m:r>
                                  </m:e>
                                  <m:sup>
                                    <m:r>
                                      <a:rPr lang="en-US" b="0" i="1" smtClean="0">
                                        <a:solidFill>
                                          <a:schemeClr val="bg1"/>
                                        </a:solidFill>
                                        <a:latin typeface="Cambria Math" charset="0"/>
                                      </a:rPr>
                                      <m:t>(0)</m:t>
                                    </m:r>
                                  </m:sup>
                                </m:sSup>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charset="0"/>
                                      </a:rPr>
                                      <m:t>𝑤</m:t>
                                    </m:r>
                                  </m:e>
                                  <m:sub>
                                    <m:r>
                                      <a:rPr lang="en-US" b="0" i="1" smtClean="0">
                                        <a:solidFill>
                                          <a:schemeClr val="bg1"/>
                                        </a:solidFill>
                                        <a:latin typeface="Cambria Math" charset="0"/>
                                      </a:rPr>
                                      <m:t>𝑖</m:t>
                                    </m:r>
                                    <m:r>
                                      <a:rPr lang="en-US" b="0" i="1" smtClean="0">
                                        <a:solidFill>
                                          <a:schemeClr val="bg1"/>
                                        </a:solidFill>
                                        <a:latin typeface="Cambria Math" charset="0"/>
                                      </a:rPr>
                                      <m:t>,</m:t>
                                    </m:r>
                                    <m:r>
                                      <a:rPr lang="en-US" b="0" i="1" smtClean="0">
                                        <a:solidFill>
                                          <a:schemeClr val="bg1"/>
                                        </a:solidFill>
                                        <a:latin typeface="Cambria Math" charset="0"/>
                                      </a:rPr>
                                      <m:t>𝑗</m:t>
                                    </m:r>
                                  </m:sub>
                                  <m:sup>
                                    <m:r>
                                      <a:rPr lang="en-US" b="0" i="1" smtClean="0">
                                        <a:solidFill>
                                          <a:schemeClr val="bg1"/>
                                        </a:solidFill>
                                        <a:latin typeface="Cambria Math" charset="0"/>
                                      </a:rPr>
                                      <m:t>(1)</m:t>
                                    </m:r>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charset="0"/>
                                      </a:rPr>
                                      <m:t>𝑥</m:t>
                                    </m:r>
                                  </m:e>
                                  <m:sub>
                                    <m:r>
                                      <a:rPr lang="en-US" b="0" i="1" smtClean="0">
                                        <a:solidFill>
                                          <a:schemeClr val="bg1"/>
                                        </a:solidFill>
                                        <a:latin typeface="Cambria Math" charset="0"/>
                                      </a:rPr>
                                      <m:t>𝑖</m:t>
                                    </m:r>
                                  </m:sub>
                                </m:sSub>
                              </m:e>
                            </m:nary>
                            <m:r>
                              <a:rPr lang="en-US" b="0" i="1" smtClean="0">
                                <a:solidFill>
                                  <a:schemeClr val="bg1"/>
                                </a:solidFill>
                                <a:latin typeface="Cambria Math" charset="0"/>
                              </a:rPr>
                              <m:t>)</m:t>
                            </m:r>
                          </m:e>
                        </m:nary>
                      </m:e>
                    </m:d>
                    <m:r>
                      <a:rPr lang="en-US" b="0" i="1" smtClean="0">
                        <a:solidFill>
                          <a:schemeClr val="bg1"/>
                        </a:solidFill>
                        <a:latin typeface="Cambria Math" charset="0"/>
                      </a:rPr>
                      <m:t> </m:t>
                    </m:r>
                  </m:oMath>
                </a14:m>
                <a:endParaRPr lang="en-US" dirty="0">
                  <a:solidFill>
                    <a:schemeClr val="bg1"/>
                  </a:solidFill>
                </a:endParaRPr>
              </a:p>
              <a:p>
                <a:pPr marL="0" indent="0">
                  <a:buNone/>
                </a:pPr>
                <a:endParaRPr lang="en-US" sz="1200" dirty="0">
                  <a:solidFill>
                    <a:schemeClr val="bg1"/>
                  </a:solidFill>
                </a:endParaRPr>
              </a:p>
              <a:p>
                <a:r>
                  <a:rPr lang="en-US" sz="2600" dirty="0">
                    <a:solidFill>
                      <a:schemeClr val="bg1"/>
                    </a:solidFill>
                  </a:rPr>
                  <a:t>How do we write a linear model with nonlinear transform</a:t>
                </a:r>
              </a:p>
              <a:p>
                <a:pPr marL="685800" lvl="2">
                  <a:spcBef>
                    <a:spcPts val="1000"/>
                  </a:spcBef>
                </a:pPr>
                <a14:m>
                  <m:oMath xmlns:m="http://schemas.openxmlformats.org/officeDocument/2006/math">
                    <m:r>
                      <a:rPr lang="en-US" sz="2400" b="0" i="1" smtClean="0">
                        <a:solidFill>
                          <a:schemeClr val="bg1"/>
                        </a:solidFill>
                        <a:latin typeface="Cambria Math" charset="0"/>
                      </a:rPr>
                      <m:t>h</m:t>
                    </m:r>
                    <m:r>
                      <a:rPr lang="en-US" sz="2400" i="1">
                        <a:solidFill>
                          <a:schemeClr val="bg1"/>
                        </a:solidFill>
                        <a:latin typeface="Cambria Math" charset="0"/>
                      </a:rPr>
                      <m:t>(</m:t>
                    </m:r>
                    <m:acc>
                      <m:accPr>
                        <m:chr m:val="⃗"/>
                        <m:ctrlPr>
                          <a:rPr lang="en-US" sz="2400" i="1">
                            <a:solidFill>
                              <a:schemeClr val="bg1"/>
                            </a:solidFill>
                            <a:latin typeface="Cambria Math" panose="02040503050406030204" pitchFamily="18" charset="0"/>
                          </a:rPr>
                        </m:ctrlPr>
                      </m:accPr>
                      <m:e>
                        <m:r>
                          <a:rPr lang="en-US" sz="2400" i="1">
                            <a:solidFill>
                              <a:schemeClr val="bg1"/>
                            </a:solidFill>
                            <a:latin typeface="Cambria Math" charset="0"/>
                          </a:rPr>
                          <m:t>𝑥</m:t>
                        </m:r>
                      </m:e>
                    </m:acc>
                    <m:r>
                      <a:rPr lang="en-US" sz="2400" i="1">
                        <a:solidFill>
                          <a:schemeClr val="bg1"/>
                        </a:solidFill>
                        <a:latin typeface="Cambria Math" charset="0"/>
                      </a:rPr>
                      <m:t>)=</m:t>
                    </m:r>
                    <m:r>
                      <a:rPr lang="en-US" sz="2400" i="1">
                        <a:solidFill>
                          <a:schemeClr val="bg1"/>
                        </a:solidFill>
                        <a:latin typeface="Cambria Math" charset="0"/>
                      </a:rPr>
                      <m:t>𝜃</m:t>
                    </m:r>
                    <m:d>
                      <m:dPr>
                        <m:ctrlPr>
                          <a:rPr lang="en-US" sz="2400" i="1">
                            <a:solidFill>
                              <a:schemeClr val="bg1"/>
                            </a:solidFill>
                            <a:latin typeface="Cambria Math" panose="02040503050406030204" pitchFamily="18" charset="0"/>
                          </a:rPr>
                        </m:ctrlPr>
                      </m:dPr>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charset="0"/>
                              </a:rPr>
                              <m:t>𝑤</m:t>
                            </m:r>
                          </m:e>
                          <m:sub>
                            <m:r>
                              <a:rPr lang="en-US" sz="2400" b="0" i="1" smtClean="0">
                                <a:solidFill>
                                  <a:schemeClr val="bg1"/>
                                </a:solidFill>
                                <a:latin typeface="Cambria Math" charset="0"/>
                              </a:rPr>
                              <m:t>0</m:t>
                            </m:r>
                          </m:sub>
                        </m:sSub>
                        <m:r>
                          <a:rPr lang="en-US" sz="2400" i="1">
                            <a:solidFill>
                              <a:schemeClr val="bg1"/>
                            </a:solidFill>
                            <a:latin typeface="Cambria Math" charset="0"/>
                          </a:rPr>
                          <m:t>+</m:t>
                        </m:r>
                        <m:nary>
                          <m:naryPr>
                            <m:chr m:val="∑"/>
                            <m:limLoc m:val="subSup"/>
                            <m:subHide m:val="on"/>
                            <m:supHide m:val="on"/>
                            <m:ctrlPr>
                              <a:rPr lang="is-IS" sz="2400" i="1">
                                <a:solidFill>
                                  <a:schemeClr val="bg1"/>
                                </a:solidFill>
                                <a:latin typeface="Cambria Math" panose="02040503050406030204" pitchFamily="18" charset="0"/>
                              </a:rPr>
                            </m:ctrlPr>
                          </m:naryPr>
                          <m:sub/>
                          <m:sup/>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charset="0"/>
                                  </a:rPr>
                                  <m:t>𝑤</m:t>
                                </m:r>
                              </m:e>
                              <m:sub>
                                <m:r>
                                  <a:rPr lang="en-US" sz="2400" b="0" i="1" smtClean="0">
                                    <a:solidFill>
                                      <a:schemeClr val="bg1"/>
                                    </a:solidFill>
                                    <a:latin typeface="Cambria Math" charset="0"/>
                                  </a:rPr>
                                  <m:t>𝑖</m:t>
                                </m:r>
                              </m:sub>
                            </m:sSub>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charset="0"/>
                                  </a:rPr>
                                  <m:t>𝜙</m:t>
                                </m:r>
                              </m:e>
                              <m:sub>
                                <m:r>
                                  <a:rPr lang="en-US" sz="2400" b="0" i="1" smtClean="0">
                                    <a:solidFill>
                                      <a:schemeClr val="bg1"/>
                                    </a:solidFill>
                                    <a:latin typeface="Cambria Math" charset="0"/>
                                  </a:rPr>
                                  <m:t>𝑖</m:t>
                                </m:r>
                              </m:sub>
                            </m:sSub>
                            <m:r>
                              <a:rPr lang="en-US" sz="2400" b="0" i="1" smtClean="0">
                                <a:solidFill>
                                  <a:schemeClr val="bg1"/>
                                </a:solidFill>
                                <a:latin typeface="Cambria Math" charset="0"/>
                              </a:rPr>
                              <m:t>(</m:t>
                            </m:r>
                            <m:acc>
                              <m:accPr>
                                <m:chr m:val="⃗"/>
                                <m:ctrlPr>
                                  <a:rPr lang="en-US" sz="2400" b="0" i="1" smtClean="0">
                                    <a:solidFill>
                                      <a:schemeClr val="bg1"/>
                                    </a:solidFill>
                                    <a:latin typeface="Cambria Math" panose="02040503050406030204" pitchFamily="18" charset="0"/>
                                  </a:rPr>
                                </m:ctrlPr>
                              </m:accPr>
                              <m:e>
                                <m:r>
                                  <a:rPr lang="en-US" sz="2400" b="0" i="1" smtClean="0">
                                    <a:solidFill>
                                      <a:schemeClr val="bg1"/>
                                    </a:solidFill>
                                    <a:latin typeface="Cambria Math" charset="0"/>
                                  </a:rPr>
                                  <m:t>𝑥</m:t>
                                </m:r>
                              </m:e>
                            </m:acc>
                            <m:r>
                              <a:rPr lang="en-US" sz="2400" b="0" i="1" smtClean="0">
                                <a:solidFill>
                                  <a:schemeClr val="bg1"/>
                                </a:solidFill>
                                <a:latin typeface="Cambria Math" charset="0"/>
                              </a:rPr>
                              <m:t>)</m:t>
                            </m:r>
                          </m:e>
                        </m:nary>
                      </m:e>
                    </m:d>
                    <m:r>
                      <a:rPr lang="en-US" sz="2400" i="1">
                        <a:solidFill>
                          <a:schemeClr val="bg1"/>
                        </a:solidFill>
                        <a:latin typeface="Cambria Math" charset="0"/>
                      </a:rPr>
                      <m:t> </m:t>
                    </m:r>
                  </m:oMath>
                </a14:m>
                <a:endParaRPr lang="en-US" sz="2400" dirty="0">
                  <a:solidFill>
                    <a:schemeClr val="bg1"/>
                  </a:solidFill>
                </a:endParaRPr>
              </a:p>
              <a:p>
                <a:endParaRPr lang="en-US" sz="1200" dirty="0">
                  <a:solidFill>
                    <a:schemeClr val="bg1"/>
                  </a:solidFill>
                </a:endParaRPr>
              </a:p>
              <a:p>
                <a:r>
                  <a:rPr lang="en-US" dirty="0">
                    <a:solidFill>
                      <a:schemeClr val="bg1"/>
                    </a:solidFill>
                  </a:rPr>
                  <a:t>How do we write a Kernel SVM hypothesis </a:t>
                </a:r>
              </a:p>
              <a:p>
                <a:pPr lvl="1"/>
                <a:endParaRPr lang="en-US" sz="500" i="1" dirty="0">
                  <a:solidFill>
                    <a:schemeClr val="bg1"/>
                  </a:solidFill>
                  <a:latin typeface="Cambria Math" charset="0"/>
                </a:endParaRPr>
              </a:p>
              <a:p>
                <a:pPr lvl="1"/>
                <a14:m>
                  <m:oMath xmlns:m="http://schemas.openxmlformats.org/officeDocument/2006/math">
                    <m:r>
                      <a:rPr lang="en-US" i="1">
                        <a:solidFill>
                          <a:schemeClr val="bg1"/>
                        </a:solidFill>
                        <a:latin typeface="Cambria Math" charset="0"/>
                      </a:rPr>
                      <m:t>𝑔</m:t>
                    </m:r>
                    <m:r>
                      <a:rPr lang="en-US" i="1">
                        <a:solidFill>
                          <a:schemeClr val="bg1"/>
                        </a:solidFill>
                        <a:latin typeface="Cambria Math" charset="0"/>
                      </a:rPr>
                      <m:t>(</m:t>
                    </m:r>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r>
                      <a:rPr lang="en-US" i="1">
                        <a:solidFill>
                          <a:schemeClr val="bg1"/>
                        </a:solidFill>
                        <a:latin typeface="Cambria Math" charset="0"/>
                      </a:rPr>
                      <m:t>)=</m:t>
                    </m:r>
                    <m:r>
                      <a:rPr lang="en-US" i="1">
                        <a:solidFill>
                          <a:schemeClr val="bg1"/>
                        </a:solidFill>
                        <a:latin typeface="Cambria Math" charset="0"/>
                      </a:rPr>
                      <m:t>𝜃</m:t>
                    </m:r>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charset="0"/>
                              </a:rPr>
                              <m:t>𝑏</m:t>
                            </m:r>
                          </m:e>
                          <m:sup>
                            <m:r>
                              <a:rPr lang="en-US" i="1">
                                <a:solidFill>
                                  <a:schemeClr val="bg1"/>
                                </a:solidFill>
                                <a:latin typeface="Cambria Math" charset="0"/>
                              </a:rPr>
                              <m:t>∗</m:t>
                            </m:r>
                          </m:sup>
                        </m:sSup>
                        <m:r>
                          <a:rPr lang="en-US" i="1">
                            <a:solidFill>
                              <a:schemeClr val="bg1"/>
                            </a:solidFill>
                            <a:latin typeface="Cambria Math" charset="0"/>
                          </a:rPr>
                          <m:t>+</m:t>
                        </m:r>
                        <m:nary>
                          <m:naryPr>
                            <m:chr m:val="∑"/>
                            <m:limLoc m:val="subSup"/>
                            <m:supHide m:val="on"/>
                            <m:ctrlPr>
                              <a:rPr lang="is-IS" i="1">
                                <a:solidFill>
                                  <a:schemeClr val="bg1"/>
                                </a:solidFill>
                                <a:latin typeface="Cambria Math" panose="02040503050406030204" pitchFamily="18" charset="0"/>
                              </a:rPr>
                            </m:ctrlPr>
                          </m:naryPr>
                          <m:sub>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𝛼</m:t>
                                </m:r>
                              </m:e>
                              <m:sub>
                                <m:r>
                                  <a:rPr lang="en-US" i="1">
                                    <a:solidFill>
                                      <a:schemeClr val="bg1"/>
                                    </a:solidFill>
                                    <a:latin typeface="Cambria Math" charset="0"/>
                                  </a:rPr>
                                  <m:t>𝑛</m:t>
                                </m:r>
                              </m:sub>
                              <m:sup>
                                <m:r>
                                  <a:rPr lang="en-US" i="1">
                                    <a:solidFill>
                                      <a:schemeClr val="bg1"/>
                                    </a:solidFill>
                                    <a:latin typeface="Cambria Math" charset="0"/>
                                  </a:rPr>
                                  <m:t>∗</m:t>
                                </m:r>
                              </m:sup>
                            </m:sSubSup>
                            <m:r>
                              <a:rPr lang="en-US" i="1">
                                <a:solidFill>
                                  <a:schemeClr val="bg1"/>
                                </a:solidFill>
                                <a:latin typeface="Cambria Math" charset="0"/>
                              </a:rPr>
                              <m:t>&gt;0</m:t>
                            </m:r>
                          </m:sub>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charset="0"/>
                                  </a:rPr>
                                  <m:t>𝛼</m:t>
                                </m:r>
                              </m:e>
                              <m:sub>
                                <m:r>
                                  <a:rPr lang="en-US" i="1">
                                    <a:solidFill>
                                      <a:schemeClr val="bg1"/>
                                    </a:solidFill>
                                    <a:latin typeface="Cambria Math" charset="0"/>
                                  </a:rPr>
                                  <m:t>𝑛</m:t>
                                </m:r>
                              </m:sub>
                              <m:sup>
                                <m:r>
                                  <a:rPr lang="en-US" i="1">
                                    <a:solidFill>
                                      <a:schemeClr val="bg1"/>
                                    </a:solidFill>
                                    <a:latin typeface="Cambria Math" charset="0"/>
                                  </a:rPr>
                                  <m:t>∗</m:t>
                                </m:r>
                              </m:sup>
                            </m:sSubSup>
                            <m:sSub>
                              <m:sSubPr>
                                <m:ctrlPr>
                                  <a:rPr lang="en-US" i="1">
                                    <a:solidFill>
                                      <a:schemeClr val="bg1"/>
                                    </a:solidFill>
                                    <a:latin typeface="Cambria Math" panose="02040503050406030204" pitchFamily="18" charset="0"/>
                                  </a:rPr>
                                </m:ctrlPr>
                              </m:sSubPr>
                              <m:e>
                                <m:r>
                                  <a:rPr lang="en-US" i="1">
                                    <a:solidFill>
                                      <a:schemeClr val="bg1"/>
                                    </a:solidFill>
                                    <a:latin typeface="Cambria Math" charset="0"/>
                                  </a:rPr>
                                  <m:t>𝑦</m:t>
                                </m:r>
                              </m:e>
                              <m:sub>
                                <m:r>
                                  <a:rPr lang="en-US" i="1">
                                    <a:solidFill>
                                      <a:schemeClr val="bg1"/>
                                    </a:solidFill>
                                    <a:latin typeface="Cambria Math" charset="0"/>
                                  </a:rPr>
                                  <m:t>𝑛</m:t>
                                </m:r>
                              </m:sub>
                            </m:sSub>
                            <m:r>
                              <a:rPr lang="en-US" i="1">
                                <a:solidFill>
                                  <a:schemeClr val="bg1"/>
                                </a:solidFill>
                                <a:latin typeface="Cambria Math" charset="0"/>
                              </a:rPr>
                              <m:t>𝐾</m:t>
                            </m:r>
                            <m:r>
                              <a:rPr lang="en-US" i="1">
                                <a:solidFill>
                                  <a:schemeClr val="bg1"/>
                                </a:solidFill>
                                <a:latin typeface="Cambria Math" charset="0"/>
                              </a:rPr>
                              <m:t>(</m:t>
                            </m:r>
                            <m:sSub>
                              <m:sSubPr>
                                <m:ctrlPr>
                                  <a:rPr lang="en-US" i="1">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e>
                              <m:sub>
                                <m:r>
                                  <a:rPr lang="en-US" i="1">
                                    <a:solidFill>
                                      <a:schemeClr val="bg1"/>
                                    </a:solidFill>
                                    <a:latin typeface="Cambria Math" charset="0"/>
                                  </a:rPr>
                                  <m:t>𝑛</m:t>
                                </m:r>
                              </m:sub>
                            </m:sSub>
                            <m:r>
                              <a:rPr lang="en-US" i="1">
                                <a:solidFill>
                                  <a:schemeClr val="bg1"/>
                                </a:solidFill>
                                <a:latin typeface="Cambria Math" charset="0"/>
                              </a:rPr>
                              <m:t>,</m:t>
                            </m:r>
                            <m:acc>
                              <m:accPr>
                                <m:chr m:val="⃗"/>
                                <m:ctrlPr>
                                  <a:rPr lang="en-US" i="1">
                                    <a:solidFill>
                                      <a:schemeClr val="bg1"/>
                                    </a:solidFill>
                                    <a:latin typeface="Cambria Math" panose="02040503050406030204" pitchFamily="18" charset="0"/>
                                  </a:rPr>
                                </m:ctrlPr>
                              </m:accPr>
                              <m:e>
                                <m:r>
                                  <a:rPr lang="en-US" i="1">
                                    <a:solidFill>
                                      <a:schemeClr val="bg1"/>
                                    </a:solidFill>
                                    <a:latin typeface="Cambria Math" charset="0"/>
                                  </a:rPr>
                                  <m:t>𝑥</m:t>
                                </m:r>
                              </m:e>
                            </m:acc>
                            <m:r>
                              <a:rPr lang="en-US" i="1">
                                <a:solidFill>
                                  <a:schemeClr val="bg1"/>
                                </a:solidFill>
                                <a:latin typeface="Cambria Math" charset="0"/>
                              </a:rPr>
                              <m:t>)</m:t>
                            </m:r>
                          </m:e>
                        </m:nary>
                      </m:e>
                    </m:d>
                    <m:r>
                      <a:rPr lang="en-US" i="1">
                        <a:solidFill>
                          <a:schemeClr val="bg1"/>
                        </a:solidFill>
                        <a:latin typeface="Cambria Math" charset="0"/>
                      </a:rPr>
                      <m:t> </m:t>
                    </m:r>
                  </m:oMath>
                </a14:m>
                <a:endParaRPr lang="en-US" dirty="0">
                  <a:solidFill>
                    <a:schemeClr val="bg1"/>
                  </a:solidFill>
                </a:endParaRPr>
              </a:p>
              <a:p>
                <a:endParaRPr lang="en-US" dirty="0">
                  <a:solidFill>
                    <a:schemeClr val="bg1"/>
                  </a:solidFill>
                </a:endParaRPr>
              </a:p>
              <a:p>
                <a:r>
                  <a:rPr lang="en-US" dirty="0">
                    <a:solidFill>
                      <a:schemeClr val="bg1"/>
                    </a:solidFill>
                  </a:rPr>
                  <a:t>Interpretation: </a:t>
                </a:r>
              </a:p>
              <a:p>
                <a:pPr lvl="1"/>
                <a:r>
                  <a:rPr lang="en-US" dirty="0">
                    <a:solidFill>
                      <a:schemeClr val="bg1"/>
                    </a:solidFill>
                  </a:rPr>
                  <a:t>The hidden layer is like feature transform</a:t>
                </a:r>
              </a:p>
              <a:p>
                <a:pPr lvl="1"/>
                <a:r>
                  <a:rPr lang="en-US" dirty="0">
                    <a:solidFill>
                      <a:schemeClr val="bg1"/>
                    </a:solidFill>
                  </a:rPr>
                  <a:t>Shallow learning vs. deep learning</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844" t="-2267" b="-2015"/>
                </a:stretch>
              </a:blipFill>
            </p:spPr>
            <p:txBody>
              <a:bodyPr/>
              <a:lstStyle/>
              <a:p>
                <a:r>
                  <a:rPr lang="en-US">
                    <a:noFill/>
                  </a:rPr>
                  <a:t> </a:t>
                </a:r>
              </a:p>
            </p:txBody>
          </p:sp>
        </mc:Fallback>
      </mc:AlternateContent>
      <p:sp>
        <p:nvSpPr>
          <p:cNvPr id="4" name="Rounded Rectangle 3"/>
          <p:cNvSpPr/>
          <p:nvPr/>
        </p:nvSpPr>
        <p:spPr>
          <a:xfrm>
            <a:off x="541866"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8458263" y="2709333"/>
            <a:ext cx="3412003" cy="3458583"/>
          </a:xfrm>
          <a:prstGeom prst="rect">
            <a:avLst/>
          </a:prstGeom>
        </p:spPr>
      </p:pic>
      <p:sp>
        <p:nvSpPr>
          <p:cNvPr id="7" name="Rounded Rectangle 6"/>
          <p:cNvSpPr/>
          <p:nvPr/>
        </p:nvSpPr>
        <p:spPr>
          <a:xfrm>
            <a:off x="1168400"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464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Hidden-Layer Neural Network</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4"/>
                <a:ext cx="10515600" cy="5032375"/>
              </a:xfrm>
            </p:spPr>
            <p:txBody>
              <a:bodyPr>
                <a:normAutofit fontScale="85000" lnSpcReduction="20000"/>
              </a:bodyPr>
              <a:lstStyle/>
              <a:p>
                <a:r>
                  <a:rPr lang="en-US" dirty="0"/>
                  <a:t>How do we write a hypothesis in a single-hidden layer NN mathematically?</a:t>
                </a:r>
              </a:p>
              <a:p>
                <a:pPr lvl="1"/>
                <a14:m>
                  <m:oMath xmlns:m="http://schemas.openxmlformats.org/officeDocument/2006/math">
                    <m:r>
                      <a:rPr lang="en-US" b="0" i="1" smtClean="0">
                        <a:solidFill>
                          <a:schemeClr val="accent1"/>
                        </a:solidFill>
                        <a:latin typeface="Cambria Math" charset="0"/>
                      </a:rPr>
                      <m:t>h</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charset="0"/>
                              </a:rPr>
                              <m:t>𝑥</m:t>
                            </m:r>
                          </m:e>
                        </m:acc>
                      </m:e>
                    </m:d>
                    <m:r>
                      <a:rPr lang="en-US" b="0" i="1" smtClean="0">
                        <a:solidFill>
                          <a:schemeClr val="accent1"/>
                        </a:solidFill>
                        <a:latin typeface="Cambria Math" charset="0"/>
                      </a:rPr>
                      <m:t>=</m:t>
                    </m:r>
                    <m:r>
                      <a:rPr lang="en-US" b="0" i="1" smtClean="0">
                        <a:solidFill>
                          <a:schemeClr val="accent1"/>
                        </a:solidFill>
                        <a:latin typeface="Cambria Math" charset="0"/>
                      </a:rPr>
                      <m:t>𝜃</m:t>
                    </m:r>
                    <m:d>
                      <m:dPr>
                        <m:ctrlPr>
                          <a:rPr lang="en-US" b="0" i="1" smtClean="0">
                            <a:solidFill>
                              <a:schemeClr val="accent1"/>
                            </a:solidFill>
                            <a:latin typeface="Cambria Math" panose="02040503050406030204" pitchFamily="18" charset="0"/>
                          </a:rPr>
                        </m:ctrlPr>
                      </m:dPr>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0,1</m:t>
                            </m:r>
                          </m:sub>
                          <m:sup>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2</m:t>
                                </m:r>
                              </m:e>
                            </m:d>
                          </m:sup>
                        </m:sSubSup>
                        <m:r>
                          <a:rPr lang="en-US" b="0" i="1" smtClean="0">
                            <a:solidFill>
                              <a:schemeClr val="accent1"/>
                            </a:solidFill>
                            <a:latin typeface="Cambria Math" charset="0"/>
                          </a:rPr>
                          <m:t>+</m:t>
                        </m:r>
                        <m:nary>
                          <m:naryPr>
                            <m:chr m:val="∑"/>
                            <m:limLoc m:val="subSup"/>
                            <m:ctrlPr>
                              <a:rPr lang="is-IS" b="0" i="1" smtClean="0">
                                <a:solidFill>
                                  <a:schemeClr val="accent1"/>
                                </a:solidFill>
                                <a:latin typeface="Cambria Math" panose="02040503050406030204" pitchFamily="18" charset="0"/>
                              </a:rPr>
                            </m:ctrlPr>
                          </m:naryPr>
                          <m:sub>
                            <m:r>
                              <m:rPr>
                                <m:brk m:alnAt="25"/>
                              </m:rPr>
                              <a:rPr lang="en-US" b="0" i="1" smtClean="0">
                                <a:solidFill>
                                  <a:schemeClr val="accent1"/>
                                </a:solidFill>
                                <a:latin typeface="Cambria Math" charset="0"/>
                              </a:rPr>
                              <m:t>𝑗</m:t>
                            </m:r>
                            <m:r>
                              <a:rPr lang="en-US" b="0" i="1" smtClean="0">
                                <a:solidFill>
                                  <a:schemeClr val="accent1"/>
                                </a:solidFill>
                                <a:latin typeface="Cambria Math" charset="0"/>
                              </a:rPr>
                              <m:t>=1</m:t>
                            </m:r>
                          </m:sub>
                          <m:sup>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charset="0"/>
                                  </a:rPr>
                                  <m:t>𝑑</m:t>
                                </m:r>
                              </m:e>
                              <m:sup>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1</m:t>
                                    </m:r>
                                  </m:e>
                                </m:d>
                              </m:sup>
                            </m:sSup>
                          </m:sup>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𝑗</m:t>
                                </m:r>
                                <m:r>
                                  <a:rPr lang="en-US" b="0" i="1" smtClean="0">
                                    <a:solidFill>
                                      <a:schemeClr val="accent1"/>
                                    </a:solidFill>
                                    <a:latin typeface="Cambria Math" charset="0"/>
                                  </a:rPr>
                                  <m:t>,1</m:t>
                                </m:r>
                              </m:sub>
                              <m:sup>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2</m:t>
                                    </m:r>
                                  </m:e>
                                </m:d>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panose="02040503050406030204" pitchFamily="18" charset="0"/>
                                  </a:rPr>
                                  <m:t>𝑗</m:t>
                                </m:r>
                              </m:sub>
                              <m:sup>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charset="0"/>
                                      </a:rPr>
                                      <m:t>1</m:t>
                                    </m:r>
                                  </m:e>
                                </m:d>
                              </m:sup>
                            </m:sSubSup>
                          </m:e>
                        </m:nary>
                      </m:e>
                    </m:d>
                  </m:oMath>
                </a14:m>
                <a:endParaRPr lang="en-US" dirty="0">
                  <a:solidFill>
                    <a:schemeClr val="accent1"/>
                  </a:solidFill>
                </a:endParaRPr>
              </a:p>
              <a:p>
                <a:pPr lvl="1"/>
                <a14:m>
                  <m:oMath xmlns:m="http://schemas.openxmlformats.org/officeDocument/2006/math">
                    <m:r>
                      <a:rPr lang="en-US" i="1">
                        <a:solidFill>
                          <a:schemeClr val="accent1"/>
                        </a:solidFill>
                        <a:latin typeface="Cambria Math" charset="0"/>
                      </a:rPr>
                      <m:t>h</m:t>
                    </m:r>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𝑥</m:t>
                            </m:r>
                          </m:e>
                        </m:acc>
                      </m:e>
                    </m:d>
                    <m:r>
                      <a:rPr lang="en-US" i="1">
                        <a:solidFill>
                          <a:schemeClr val="accent1"/>
                        </a:solidFill>
                        <a:latin typeface="Cambria Math" charset="0"/>
                      </a:rPr>
                      <m:t>=</m:t>
                    </m:r>
                    <m:r>
                      <a:rPr lang="en-US" i="1">
                        <a:solidFill>
                          <a:schemeClr val="accent1"/>
                        </a:solidFill>
                        <a:latin typeface="Cambria Math" charset="0"/>
                      </a:rPr>
                      <m:t>𝜃</m:t>
                    </m:r>
                    <m:d>
                      <m:dPr>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0,1</m:t>
                            </m:r>
                          </m:sub>
                          <m:sup>
                            <m:d>
                              <m:dPr>
                                <m:ctrlPr>
                                  <a:rPr lang="en-US" i="1">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2</m:t>
                                </m:r>
                              </m:e>
                            </m:d>
                          </m:sup>
                        </m:sSubSup>
                        <m:r>
                          <a:rPr lang="en-US" i="1">
                            <a:solidFill>
                              <a:schemeClr val="accent1"/>
                            </a:solidFill>
                            <a:latin typeface="Cambria Math" charset="0"/>
                          </a:rPr>
                          <m:t>+</m:t>
                        </m:r>
                        <m:nary>
                          <m:naryPr>
                            <m:chr m:val="∑"/>
                            <m:limLoc m:val="subSup"/>
                            <m:ctrlPr>
                              <a:rPr lang="is-IS" i="1">
                                <a:solidFill>
                                  <a:schemeClr val="accent1"/>
                                </a:solidFill>
                                <a:latin typeface="Cambria Math" panose="02040503050406030204" pitchFamily="18" charset="0"/>
                              </a:rPr>
                            </m:ctrlPr>
                          </m:naryPr>
                          <m:sub>
                            <m:r>
                              <m:rPr>
                                <m:brk m:alnAt="25"/>
                              </m:rPr>
                              <a:rPr lang="en-US" i="1">
                                <a:solidFill>
                                  <a:schemeClr val="accent1"/>
                                </a:solidFill>
                                <a:latin typeface="Cambria Math" charset="0"/>
                              </a:rPr>
                              <m:t>𝑗</m:t>
                            </m:r>
                            <m:r>
                              <a:rPr lang="en-US" i="1">
                                <a:solidFill>
                                  <a:schemeClr val="accent1"/>
                                </a:solidFill>
                                <a:latin typeface="Cambria Math" charset="0"/>
                              </a:rPr>
                              <m:t>=1</m:t>
                            </m:r>
                          </m:sub>
                          <m:sup>
                            <m:sSup>
                              <m:sSupPr>
                                <m:ctrlPr>
                                  <a:rPr lang="en-US" i="1">
                                    <a:solidFill>
                                      <a:schemeClr val="accent1"/>
                                    </a:solidFill>
                                    <a:latin typeface="Cambria Math" panose="02040503050406030204" pitchFamily="18" charset="0"/>
                                  </a:rPr>
                                </m:ctrlPr>
                              </m:sSupPr>
                              <m:e>
                                <m:r>
                                  <a:rPr lang="en-US" i="1">
                                    <a:solidFill>
                                      <a:schemeClr val="accent1"/>
                                    </a:solidFill>
                                    <a:latin typeface="Cambria Math" charset="0"/>
                                  </a:rPr>
                                  <m:t>𝑑</m:t>
                                </m:r>
                              </m:e>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1</m:t>
                                    </m:r>
                                  </m:e>
                                </m:d>
                              </m:sup>
                            </m:sSup>
                          </m:sup>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𝑗</m:t>
                                </m:r>
                                <m:r>
                                  <a:rPr lang="en-US" i="1">
                                    <a:solidFill>
                                      <a:schemeClr val="accent1"/>
                                    </a:solidFill>
                                    <a:latin typeface="Cambria Math" charset="0"/>
                                  </a:rPr>
                                  <m:t>,1</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2</m:t>
                                    </m:r>
                                  </m:e>
                                </m:d>
                              </m:sup>
                            </m:sSubSup>
                            <m:r>
                              <a:rPr lang="en-US" b="0" i="1" smtClean="0">
                                <a:solidFill>
                                  <a:schemeClr val="accent2"/>
                                </a:solidFill>
                                <a:latin typeface="Cambria Math" charset="0"/>
                              </a:rPr>
                              <m:t>𝜃</m:t>
                            </m:r>
                            <m:r>
                              <a:rPr lang="en-US" b="0" i="1" smtClean="0">
                                <a:solidFill>
                                  <a:schemeClr val="accent2"/>
                                </a:solidFill>
                                <a:latin typeface="Cambria Math" charset="0"/>
                              </a:rPr>
                              <m:t>(</m:t>
                            </m:r>
                            <m:nary>
                              <m:naryPr>
                                <m:chr m:val="∑"/>
                                <m:limLoc m:val="subSup"/>
                                <m:ctrlPr>
                                  <a:rPr lang="is-IS" b="0" i="1" smtClean="0">
                                    <a:solidFill>
                                      <a:schemeClr val="accent2"/>
                                    </a:solidFill>
                                    <a:latin typeface="Cambria Math" panose="02040503050406030204" pitchFamily="18" charset="0"/>
                                  </a:rPr>
                                </m:ctrlPr>
                              </m:naryPr>
                              <m:sub>
                                <m:r>
                                  <m:rPr>
                                    <m:brk m:alnAt="25"/>
                                  </m:rPr>
                                  <a:rPr lang="en-US" b="0" i="1" smtClean="0">
                                    <a:solidFill>
                                      <a:schemeClr val="accent2"/>
                                    </a:solidFill>
                                    <a:latin typeface="Cambria Math" charset="0"/>
                                  </a:rPr>
                                  <m:t>𝑖</m:t>
                                </m:r>
                                <m:r>
                                  <a:rPr lang="en-US" b="0" i="1" smtClean="0">
                                    <a:solidFill>
                                      <a:schemeClr val="accent2"/>
                                    </a:solidFill>
                                    <a:latin typeface="Cambria Math" charset="0"/>
                                  </a:rPr>
                                  <m:t>=0</m:t>
                                </m:r>
                              </m:sub>
                              <m:sup>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charset="0"/>
                                      </a:rPr>
                                      <m:t>𝑑</m:t>
                                    </m:r>
                                  </m:e>
                                  <m:sup>
                                    <m:r>
                                      <a:rPr lang="en-US" b="0" i="1" smtClean="0">
                                        <a:solidFill>
                                          <a:schemeClr val="accent2"/>
                                        </a:solidFill>
                                        <a:latin typeface="Cambria Math" charset="0"/>
                                      </a:rPr>
                                      <m:t>(0)</m:t>
                                    </m:r>
                                  </m:sup>
                                </m:sSup>
                              </m:sup>
                              <m:e>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𝑤</m:t>
                                    </m:r>
                                  </m:e>
                                  <m:sub>
                                    <m:r>
                                      <a:rPr lang="en-US" b="0" i="1" smtClean="0">
                                        <a:solidFill>
                                          <a:schemeClr val="accent2"/>
                                        </a:solidFill>
                                        <a:latin typeface="Cambria Math" charset="0"/>
                                      </a:rPr>
                                      <m:t>𝑖</m:t>
                                    </m:r>
                                    <m:r>
                                      <a:rPr lang="en-US" b="0" i="1" smtClean="0">
                                        <a:solidFill>
                                          <a:schemeClr val="accent2"/>
                                        </a:solidFill>
                                        <a:latin typeface="Cambria Math" charset="0"/>
                                      </a:rPr>
                                      <m:t>,</m:t>
                                    </m:r>
                                    <m:r>
                                      <a:rPr lang="en-US" b="0" i="1" smtClean="0">
                                        <a:solidFill>
                                          <a:schemeClr val="accent2"/>
                                        </a:solidFill>
                                        <a:latin typeface="Cambria Math" charset="0"/>
                                      </a:rPr>
                                      <m:t>𝑗</m:t>
                                    </m:r>
                                  </m:sub>
                                  <m:sup>
                                    <m:r>
                                      <a:rPr lang="en-US" b="0" i="1" smtClean="0">
                                        <a:solidFill>
                                          <a:schemeClr val="accent2"/>
                                        </a:solidFill>
                                        <a:latin typeface="Cambria Math" charset="0"/>
                                      </a:rPr>
                                      <m:t>(1)</m:t>
                                    </m:r>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charset="0"/>
                                      </a:rPr>
                                      <m:t>𝑖</m:t>
                                    </m:r>
                                  </m:sub>
                                  <m:sup>
                                    <m:r>
                                      <a:rPr lang="en-US" b="0" i="1" smtClean="0">
                                        <a:solidFill>
                                          <a:schemeClr val="accent2"/>
                                        </a:solidFill>
                                        <a:latin typeface="Cambria Math" panose="02040503050406030204" pitchFamily="18" charset="0"/>
                                      </a:rPr>
                                      <m:t>(0)</m:t>
                                    </m:r>
                                  </m:sup>
                                </m:sSubSup>
                              </m:e>
                            </m:nary>
                            <m:r>
                              <a:rPr lang="en-US" b="0" i="1" smtClean="0">
                                <a:solidFill>
                                  <a:schemeClr val="accent2"/>
                                </a:solidFill>
                                <a:latin typeface="Cambria Math" charset="0"/>
                              </a:rPr>
                              <m:t>)</m:t>
                            </m:r>
                          </m:e>
                        </m:nary>
                      </m:e>
                    </m:d>
                    <m:r>
                      <a:rPr lang="en-US" b="0" i="1" smtClean="0">
                        <a:solidFill>
                          <a:schemeClr val="accent1"/>
                        </a:solidFill>
                        <a:latin typeface="Cambria Math" charset="0"/>
                      </a:rPr>
                      <m:t> </m:t>
                    </m:r>
                  </m:oMath>
                </a14:m>
                <a:endParaRPr lang="en-US" dirty="0"/>
              </a:p>
              <a:p>
                <a:pPr marL="0" indent="0">
                  <a:buNone/>
                </a:pPr>
                <a:endParaRPr lang="en-US" sz="1200" dirty="0"/>
              </a:p>
              <a:p>
                <a:r>
                  <a:rPr lang="en-US" dirty="0"/>
                  <a:t>How do we write a linear model with nonlinear transform</a:t>
                </a:r>
                <a:endParaRPr lang="en-US" dirty="0">
                  <a:solidFill>
                    <a:schemeClr val="bg1">
                      <a:lumMod val="75000"/>
                    </a:schemeClr>
                  </a:solidFill>
                </a:endParaRPr>
              </a:p>
              <a:p>
                <a:pPr marL="685800" lvl="2">
                  <a:spcBef>
                    <a:spcPts val="1000"/>
                  </a:spcBef>
                </a:pPr>
                <a14:m>
                  <m:oMath xmlns:m="http://schemas.openxmlformats.org/officeDocument/2006/math">
                    <m:r>
                      <a:rPr lang="en-US" sz="2400" b="0" i="1" smtClean="0">
                        <a:solidFill>
                          <a:schemeClr val="accent1"/>
                        </a:solidFill>
                        <a:latin typeface="Cambria Math" charset="0"/>
                      </a:rPr>
                      <m:t>h</m:t>
                    </m:r>
                    <m:r>
                      <a:rPr lang="en-US" sz="2400" i="1">
                        <a:solidFill>
                          <a:schemeClr val="accent1"/>
                        </a:solidFill>
                        <a:latin typeface="Cambria Math" charset="0"/>
                      </a:rPr>
                      <m:t>(</m:t>
                    </m:r>
                    <m:acc>
                      <m:accPr>
                        <m:chr m:val="⃗"/>
                        <m:ctrlPr>
                          <a:rPr lang="en-US" sz="2400" i="1">
                            <a:solidFill>
                              <a:schemeClr val="accent1"/>
                            </a:solidFill>
                            <a:latin typeface="Cambria Math" panose="02040503050406030204" pitchFamily="18" charset="0"/>
                          </a:rPr>
                        </m:ctrlPr>
                      </m:accPr>
                      <m:e>
                        <m:r>
                          <a:rPr lang="en-US" sz="2400" i="1">
                            <a:solidFill>
                              <a:schemeClr val="accent1"/>
                            </a:solidFill>
                            <a:latin typeface="Cambria Math" charset="0"/>
                          </a:rPr>
                          <m:t>𝑥</m:t>
                        </m:r>
                      </m:e>
                    </m:acc>
                    <m:r>
                      <a:rPr lang="en-US" sz="2400" i="1">
                        <a:solidFill>
                          <a:schemeClr val="accent1"/>
                        </a:solidFill>
                        <a:latin typeface="Cambria Math" charset="0"/>
                      </a:rPr>
                      <m:t>)=</m:t>
                    </m:r>
                    <m:r>
                      <a:rPr lang="en-US" sz="2400" i="1">
                        <a:solidFill>
                          <a:schemeClr val="accent1"/>
                        </a:solidFill>
                        <a:latin typeface="Cambria Math" charset="0"/>
                      </a:rPr>
                      <m:t>𝜃</m:t>
                    </m:r>
                    <m:d>
                      <m:dPr>
                        <m:ctrlPr>
                          <a:rPr lang="en-US" sz="2400" i="1">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0</m:t>
                            </m:r>
                          </m:sub>
                        </m:sSub>
                        <m:r>
                          <a:rPr lang="en-US" sz="2400" i="1">
                            <a:solidFill>
                              <a:schemeClr val="accent1"/>
                            </a:solidFill>
                            <a:latin typeface="Cambria Math" charset="0"/>
                          </a:rPr>
                          <m:t>+</m:t>
                        </m:r>
                        <m:nary>
                          <m:naryPr>
                            <m:chr m:val="∑"/>
                            <m:limLoc m:val="subSup"/>
                            <m:subHide m:val="on"/>
                            <m:supHide m:val="on"/>
                            <m:ctrlPr>
                              <a:rPr lang="is-IS" sz="2400" i="1">
                                <a:solidFill>
                                  <a:schemeClr val="accent1"/>
                                </a:solidFill>
                                <a:latin typeface="Cambria Math" panose="02040503050406030204" pitchFamily="18" charset="0"/>
                              </a:rPr>
                            </m:ctrlPr>
                          </m:naryPr>
                          <m:sub/>
                          <m:sup/>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𝑖</m:t>
                                </m:r>
                              </m:sub>
                            </m:sSub>
                            <m:sSub>
                              <m:sSubPr>
                                <m:ctrlPr>
                                  <a:rPr lang="en-US" sz="2400" b="0" i="1" smtClean="0">
                                    <a:solidFill>
                                      <a:schemeClr val="accent2"/>
                                    </a:solidFill>
                                    <a:latin typeface="Cambria Math" panose="02040503050406030204" pitchFamily="18" charset="0"/>
                                  </a:rPr>
                                </m:ctrlPr>
                              </m:sSubPr>
                              <m:e>
                                <m:r>
                                  <a:rPr lang="en-US" sz="2400" b="0" i="1" smtClean="0">
                                    <a:solidFill>
                                      <a:schemeClr val="accent2"/>
                                    </a:solidFill>
                                    <a:latin typeface="Cambria Math" charset="0"/>
                                  </a:rPr>
                                  <m:t>𝜙</m:t>
                                </m:r>
                              </m:e>
                              <m:sub>
                                <m:r>
                                  <a:rPr lang="en-US" sz="2400" b="0" i="1" smtClean="0">
                                    <a:solidFill>
                                      <a:schemeClr val="accent2"/>
                                    </a:solidFill>
                                    <a:latin typeface="Cambria Math" charset="0"/>
                                  </a:rPr>
                                  <m:t>𝑖</m:t>
                                </m:r>
                              </m:sub>
                            </m:sSub>
                            <m:r>
                              <a:rPr lang="en-US" sz="2400" b="0" i="1" smtClean="0">
                                <a:solidFill>
                                  <a:schemeClr val="accent2"/>
                                </a:solidFill>
                                <a:latin typeface="Cambria Math" charset="0"/>
                              </a:rPr>
                              <m:t>(</m:t>
                            </m:r>
                            <m:acc>
                              <m:accPr>
                                <m:chr m:val="⃗"/>
                                <m:ctrlPr>
                                  <a:rPr lang="en-US" sz="2400" b="0" i="1" smtClean="0">
                                    <a:solidFill>
                                      <a:schemeClr val="accent2"/>
                                    </a:solidFill>
                                    <a:latin typeface="Cambria Math" panose="02040503050406030204" pitchFamily="18" charset="0"/>
                                  </a:rPr>
                                </m:ctrlPr>
                              </m:accPr>
                              <m:e>
                                <m:r>
                                  <a:rPr lang="en-US" sz="2400" b="0" i="1" smtClean="0">
                                    <a:solidFill>
                                      <a:schemeClr val="accent2"/>
                                    </a:solidFill>
                                    <a:latin typeface="Cambria Math" charset="0"/>
                                  </a:rPr>
                                  <m:t>𝑥</m:t>
                                </m:r>
                              </m:e>
                            </m:acc>
                            <m:r>
                              <a:rPr lang="en-US" sz="2400" b="0" i="1" smtClean="0">
                                <a:solidFill>
                                  <a:schemeClr val="accent2"/>
                                </a:solidFill>
                                <a:latin typeface="Cambria Math" charset="0"/>
                              </a:rPr>
                              <m:t>)</m:t>
                            </m:r>
                          </m:e>
                        </m:nary>
                      </m:e>
                    </m:d>
                    <m:r>
                      <a:rPr lang="en-US" sz="2400" i="1">
                        <a:solidFill>
                          <a:schemeClr val="accent1"/>
                        </a:solidFill>
                        <a:latin typeface="Cambria Math" charset="0"/>
                      </a:rPr>
                      <m:t> </m:t>
                    </m:r>
                  </m:oMath>
                </a14:m>
                <a:endParaRPr lang="en-US" sz="2400" dirty="0"/>
              </a:p>
              <a:p>
                <a:endParaRPr lang="en-US" sz="1200" dirty="0"/>
              </a:p>
              <a:p>
                <a:r>
                  <a:rPr lang="en-US" dirty="0"/>
                  <a:t>How do we write a Kernel SVM hypothesis </a:t>
                </a:r>
                <a:endParaRPr lang="en-US" dirty="0">
                  <a:solidFill>
                    <a:schemeClr val="bg1">
                      <a:lumMod val="75000"/>
                    </a:schemeClr>
                  </a:solidFill>
                </a:endParaRPr>
              </a:p>
              <a:p>
                <a:pPr lvl="1"/>
                <a:endParaRPr lang="en-US" sz="500" i="1" dirty="0">
                  <a:solidFill>
                    <a:schemeClr val="accent1"/>
                  </a:solidFill>
                  <a:latin typeface="Cambria Math" charset="0"/>
                </a:endParaRPr>
              </a:p>
              <a:p>
                <a:pPr lvl="1"/>
                <a14:m>
                  <m:oMath xmlns:m="http://schemas.openxmlformats.org/officeDocument/2006/math">
                    <m:r>
                      <a:rPr lang="en-US" i="1">
                        <a:solidFill>
                          <a:schemeClr val="accent1"/>
                        </a:solidFill>
                        <a:latin typeface="Cambria Math" charset="0"/>
                      </a:rPr>
                      <m:t>𝑔</m:t>
                    </m:r>
                    <m:r>
                      <a:rPr lang="en-US" i="1">
                        <a:solidFill>
                          <a:schemeClr val="accent1"/>
                        </a:solidFill>
                        <a:latin typeface="Cambria Math" charset="0"/>
                      </a:rPr>
                      <m:t>(</m:t>
                    </m:r>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𝑥</m:t>
                        </m:r>
                      </m:e>
                    </m:acc>
                    <m:r>
                      <a:rPr lang="en-US" i="1">
                        <a:solidFill>
                          <a:schemeClr val="accent1"/>
                        </a:solidFill>
                        <a:latin typeface="Cambria Math" charset="0"/>
                      </a:rPr>
                      <m:t>)=</m:t>
                    </m:r>
                    <m:r>
                      <a:rPr lang="en-US" i="1">
                        <a:solidFill>
                          <a:schemeClr val="accent1"/>
                        </a:solidFill>
                        <a:latin typeface="Cambria Math" charset="0"/>
                      </a:rPr>
                      <m:t>𝜃</m:t>
                    </m:r>
                    <m:d>
                      <m:dPr>
                        <m:ctrlPr>
                          <a:rPr lang="en-US" i="1">
                            <a:solidFill>
                              <a:schemeClr val="accent1"/>
                            </a:solidFill>
                            <a:latin typeface="Cambria Math" panose="02040503050406030204" pitchFamily="18" charset="0"/>
                          </a:rPr>
                        </m:ctrlPr>
                      </m:dPr>
                      <m:e>
                        <m:sSup>
                          <m:sSupPr>
                            <m:ctrlPr>
                              <a:rPr lang="en-US" i="1">
                                <a:solidFill>
                                  <a:schemeClr val="accent1"/>
                                </a:solidFill>
                                <a:latin typeface="Cambria Math" panose="02040503050406030204" pitchFamily="18" charset="0"/>
                              </a:rPr>
                            </m:ctrlPr>
                          </m:sSupPr>
                          <m:e>
                            <m:r>
                              <a:rPr lang="en-US" i="1">
                                <a:solidFill>
                                  <a:schemeClr val="accent1"/>
                                </a:solidFill>
                                <a:latin typeface="Cambria Math" charset="0"/>
                              </a:rPr>
                              <m:t>𝑏</m:t>
                            </m:r>
                          </m:e>
                          <m:sup>
                            <m:r>
                              <a:rPr lang="en-US" i="1">
                                <a:solidFill>
                                  <a:schemeClr val="accent1"/>
                                </a:solidFill>
                                <a:latin typeface="Cambria Math" charset="0"/>
                              </a:rPr>
                              <m:t>∗</m:t>
                            </m:r>
                          </m:sup>
                        </m:sSup>
                        <m:r>
                          <a:rPr lang="en-US" i="1">
                            <a:solidFill>
                              <a:schemeClr val="accent1"/>
                            </a:solidFill>
                            <a:latin typeface="Cambria Math" charset="0"/>
                          </a:rPr>
                          <m:t>+</m:t>
                        </m:r>
                        <m:nary>
                          <m:naryPr>
                            <m:chr m:val="∑"/>
                            <m:limLoc m:val="subSup"/>
                            <m:supHide m:val="on"/>
                            <m:ctrlPr>
                              <a:rPr lang="is-IS" i="1">
                                <a:solidFill>
                                  <a:schemeClr val="accent1"/>
                                </a:solidFill>
                                <a:latin typeface="Cambria Math" panose="02040503050406030204" pitchFamily="18" charset="0"/>
                              </a:rPr>
                            </m:ctrlPr>
                          </m:naryPr>
                          <m:sub>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𝛼</m:t>
                                </m:r>
                              </m:e>
                              <m:sub>
                                <m:r>
                                  <a:rPr lang="en-US" i="1">
                                    <a:solidFill>
                                      <a:schemeClr val="accent1"/>
                                    </a:solidFill>
                                    <a:latin typeface="Cambria Math" charset="0"/>
                                  </a:rPr>
                                  <m:t>𝑛</m:t>
                                </m:r>
                              </m:sub>
                              <m:sup>
                                <m:r>
                                  <a:rPr lang="en-US" i="1">
                                    <a:solidFill>
                                      <a:schemeClr val="accent1"/>
                                    </a:solidFill>
                                    <a:latin typeface="Cambria Math" charset="0"/>
                                  </a:rPr>
                                  <m:t>∗</m:t>
                                </m:r>
                              </m:sup>
                            </m:sSubSup>
                            <m:r>
                              <a:rPr lang="en-US" i="1">
                                <a:solidFill>
                                  <a:schemeClr val="accent1"/>
                                </a:solidFill>
                                <a:latin typeface="Cambria Math" charset="0"/>
                              </a:rPr>
                              <m:t>&gt;0</m:t>
                            </m:r>
                          </m:sub>
                          <m:sup/>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𝛼</m:t>
                                </m:r>
                              </m:e>
                              <m:sub>
                                <m:r>
                                  <a:rPr lang="en-US" i="1">
                                    <a:solidFill>
                                      <a:schemeClr val="accent1"/>
                                    </a:solidFill>
                                    <a:latin typeface="Cambria Math" charset="0"/>
                                  </a:rPr>
                                  <m:t>𝑛</m:t>
                                </m:r>
                              </m:sub>
                              <m:sup>
                                <m:r>
                                  <a:rPr lang="en-US" i="1">
                                    <a:solidFill>
                                      <a:schemeClr val="accent1"/>
                                    </a:solidFill>
                                    <a:latin typeface="Cambria Math" charset="0"/>
                                  </a:rPr>
                                  <m:t>∗</m:t>
                                </m:r>
                              </m:sup>
                            </m:sSubSup>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𝑦</m:t>
                                </m:r>
                              </m:e>
                              <m:sub>
                                <m:r>
                                  <a:rPr lang="en-US" i="1">
                                    <a:solidFill>
                                      <a:schemeClr val="accent1"/>
                                    </a:solidFill>
                                    <a:latin typeface="Cambria Math" charset="0"/>
                                  </a:rPr>
                                  <m:t>𝑛</m:t>
                                </m:r>
                              </m:sub>
                            </m:sSub>
                            <m:r>
                              <a:rPr lang="en-US" i="1">
                                <a:solidFill>
                                  <a:schemeClr val="accent2"/>
                                </a:solidFill>
                                <a:latin typeface="Cambria Math" charset="0"/>
                              </a:rPr>
                              <m:t>𝐾</m:t>
                            </m:r>
                            <m:r>
                              <a:rPr lang="en-US" i="1">
                                <a:solidFill>
                                  <a:schemeClr val="accent2"/>
                                </a:solidFill>
                                <a:latin typeface="Cambria Math" charset="0"/>
                              </a:rPr>
                              <m:t>(</m:t>
                            </m:r>
                            <m:sSub>
                              <m:sSubPr>
                                <m:ctrlPr>
                                  <a:rPr lang="en-US" i="1">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charset="0"/>
                                      </a:rPr>
                                      <m:t>𝑥</m:t>
                                    </m:r>
                                  </m:e>
                                </m:acc>
                              </m:e>
                              <m:sub>
                                <m:r>
                                  <a:rPr lang="en-US" i="1">
                                    <a:solidFill>
                                      <a:schemeClr val="accent2"/>
                                    </a:solidFill>
                                    <a:latin typeface="Cambria Math" charset="0"/>
                                  </a:rPr>
                                  <m:t>𝑛</m:t>
                                </m:r>
                              </m:sub>
                            </m:sSub>
                            <m:r>
                              <a:rPr lang="en-US" i="1">
                                <a:solidFill>
                                  <a:schemeClr val="accent2"/>
                                </a:solidFill>
                                <a:latin typeface="Cambria Math"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charset="0"/>
                                  </a:rPr>
                                  <m:t>𝑥</m:t>
                                </m:r>
                              </m:e>
                            </m:acc>
                            <m:r>
                              <a:rPr lang="en-US" i="1">
                                <a:solidFill>
                                  <a:schemeClr val="accent2"/>
                                </a:solidFill>
                                <a:latin typeface="Cambria Math" charset="0"/>
                              </a:rPr>
                              <m:t>)</m:t>
                            </m:r>
                          </m:e>
                        </m:nary>
                      </m:e>
                    </m:d>
                    <m:r>
                      <a:rPr lang="en-US" i="1">
                        <a:solidFill>
                          <a:schemeClr val="accent1"/>
                        </a:solidFill>
                        <a:latin typeface="Cambria Math" charset="0"/>
                      </a:rPr>
                      <m:t> </m:t>
                    </m:r>
                  </m:oMath>
                </a14:m>
                <a:endParaRPr lang="en-US" dirty="0"/>
              </a:p>
              <a:p>
                <a:endParaRPr lang="en-US" dirty="0"/>
              </a:p>
              <a:p>
                <a:r>
                  <a:rPr lang="en-US" dirty="0"/>
                  <a:t>Interpretation: </a:t>
                </a:r>
              </a:p>
              <a:p>
                <a:pPr lvl="1"/>
                <a:r>
                  <a:rPr lang="en-US" dirty="0"/>
                  <a:t>The hidden layer is like </a:t>
                </a:r>
                <a:r>
                  <a:rPr lang="en-US" dirty="0">
                    <a:solidFill>
                      <a:srgbClr val="C00000"/>
                    </a:solidFill>
                  </a:rPr>
                  <a:t>feature transform</a:t>
                </a:r>
                <a:endParaRPr lang="en-US" dirty="0"/>
              </a:p>
              <a:p>
                <a:pPr lvl="1"/>
                <a:r>
                  <a:rPr lang="en-US" dirty="0"/>
                  <a:t>Shallow learning vs. deep learning</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844" t="-2771"/>
                </a:stretch>
              </a:blipFill>
            </p:spPr>
            <p:txBody>
              <a:bodyPr/>
              <a:lstStyle/>
              <a:p>
                <a:r>
                  <a:rPr lang="en-US">
                    <a:noFill/>
                  </a:rPr>
                  <a:t> </a:t>
                </a:r>
              </a:p>
            </p:txBody>
          </p:sp>
        </mc:Fallback>
      </mc:AlternateContent>
      <p:sp>
        <p:nvSpPr>
          <p:cNvPr id="4" name="Rounded Rectangle 3"/>
          <p:cNvSpPr/>
          <p:nvPr/>
        </p:nvSpPr>
        <p:spPr>
          <a:xfrm>
            <a:off x="541866"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8458263" y="2723188"/>
            <a:ext cx="3412003" cy="3458583"/>
          </a:xfrm>
          <a:prstGeom prst="rect">
            <a:avLst/>
          </a:prstGeom>
        </p:spPr>
      </p:pic>
      <p:sp>
        <p:nvSpPr>
          <p:cNvPr id="7" name="Rounded Rectangle 6"/>
          <p:cNvSpPr/>
          <p:nvPr/>
        </p:nvSpPr>
        <p:spPr>
          <a:xfrm>
            <a:off x="1168400" y="2709333"/>
            <a:ext cx="965200" cy="47413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93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Deep Neural Network</a:t>
            </a:r>
            <a:endParaRPr lang="en-US" sz="2400" dirty="0"/>
          </a:p>
        </p:txBody>
      </p:sp>
      <p:sp>
        <p:nvSpPr>
          <p:cNvPr id="3" name="Content Placeholder 2"/>
          <p:cNvSpPr>
            <a:spLocks noGrp="1"/>
          </p:cNvSpPr>
          <p:nvPr>
            <p:ph idx="1"/>
          </p:nvPr>
        </p:nvSpPr>
        <p:spPr>
          <a:xfrm>
            <a:off x="838200" y="1825625"/>
            <a:ext cx="10998200" cy="4351338"/>
          </a:xfrm>
        </p:spPr>
        <p:txBody>
          <a:bodyPr/>
          <a:lstStyle/>
          <a:p>
            <a:r>
              <a:rPr lang="en-US" dirty="0"/>
              <a:t>“Shallow” neural network is powerful (universal approximation theorem holds with a single hidden layer). Why “deep” neural networks?</a:t>
            </a:r>
          </a:p>
          <a:p>
            <a:endParaRPr lang="en-US" dirty="0"/>
          </a:p>
        </p:txBody>
      </p:sp>
      <p:pic>
        <p:nvPicPr>
          <p:cNvPr id="6" name="Picture 5"/>
          <p:cNvPicPr>
            <a:picLocks noChangeAspect="1"/>
          </p:cNvPicPr>
          <p:nvPr/>
        </p:nvPicPr>
        <p:blipFill>
          <a:blip r:embed="rId2"/>
          <a:stretch>
            <a:fillRect/>
          </a:stretch>
        </p:blipFill>
        <p:spPr>
          <a:xfrm>
            <a:off x="705200" y="3274459"/>
            <a:ext cx="5390800" cy="3292719"/>
          </a:xfrm>
          <a:prstGeom prst="rect">
            <a:avLst/>
          </a:prstGeom>
        </p:spPr>
      </p:pic>
      <p:sp>
        <p:nvSpPr>
          <p:cNvPr id="7" name="TextBox 6"/>
          <p:cNvSpPr txBox="1"/>
          <p:nvPr/>
        </p:nvSpPr>
        <p:spPr>
          <a:xfrm>
            <a:off x="6366937" y="3047187"/>
            <a:ext cx="4672252" cy="954107"/>
          </a:xfrm>
          <a:prstGeom prst="rect">
            <a:avLst/>
          </a:prstGeom>
          <a:noFill/>
        </p:spPr>
        <p:txBody>
          <a:bodyPr wrap="square" rtlCol="0">
            <a:spAutoFit/>
          </a:bodyPr>
          <a:lstStyle/>
          <a:p>
            <a:r>
              <a:rPr lang="en-US" sz="2800" dirty="0"/>
              <a:t>Each layer captures </a:t>
            </a:r>
            <a:r>
              <a:rPr lang="en-US" sz="2800" dirty="0">
                <a:solidFill>
                  <a:srgbClr val="C00000"/>
                </a:solidFill>
              </a:rPr>
              <a:t>features</a:t>
            </a:r>
          </a:p>
          <a:p>
            <a:r>
              <a:rPr lang="en-US" sz="2800" dirty="0"/>
              <a:t>of the previous layers.</a:t>
            </a:r>
          </a:p>
        </p:txBody>
      </p:sp>
      <p:sp>
        <p:nvSpPr>
          <p:cNvPr id="8" name="TextBox 7"/>
          <p:cNvSpPr txBox="1"/>
          <p:nvPr/>
        </p:nvSpPr>
        <p:spPr>
          <a:xfrm>
            <a:off x="6406394" y="4136231"/>
            <a:ext cx="5230084" cy="1384995"/>
          </a:xfrm>
          <a:prstGeom prst="rect">
            <a:avLst/>
          </a:prstGeom>
          <a:noFill/>
        </p:spPr>
        <p:txBody>
          <a:bodyPr wrap="square" rtlCol="0">
            <a:spAutoFit/>
          </a:bodyPr>
          <a:lstStyle/>
          <a:p>
            <a:r>
              <a:rPr lang="en-US" sz="2800" dirty="0"/>
              <a:t>We can use “raw data” (e.g., pixels of an image) as input. The hidden layer are extracting the </a:t>
            </a:r>
            <a:r>
              <a:rPr lang="en-US" sz="2800" dirty="0">
                <a:solidFill>
                  <a:srgbClr val="C00000"/>
                </a:solidFill>
              </a:rPr>
              <a:t>features.</a:t>
            </a:r>
          </a:p>
        </p:txBody>
      </p:sp>
      <p:sp>
        <p:nvSpPr>
          <p:cNvPr id="9" name="TextBox 8"/>
          <p:cNvSpPr txBox="1"/>
          <p:nvPr/>
        </p:nvSpPr>
        <p:spPr>
          <a:xfrm>
            <a:off x="6406393" y="5808630"/>
            <a:ext cx="5785609" cy="954107"/>
          </a:xfrm>
          <a:prstGeom prst="rect">
            <a:avLst/>
          </a:prstGeom>
          <a:noFill/>
        </p:spPr>
        <p:txBody>
          <a:bodyPr wrap="square" rtlCol="0">
            <a:spAutoFit/>
          </a:bodyPr>
          <a:lstStyle/>
          <a:p>
            <a:r>
              <a:rPr lang="en-US" sz="2800" dirty="0"/>
              <a:t>Design different </a:t>
            </a:r>
            <a:r>
              <a:rPr lang="en-US" sz="2800" dirty="0">
                <a:solidFill>
                  <a:srgbClr val="C00000"/>
                </a:solidFill>
              </a:rPr>
              <a:t>network architectures </a:t>
            </a:r>
            <a:r>
              <a:rPr lang="en-US" sz="2800" dirty="0"/>
              <a:t>to incorporate domain knowledge.</a:t>
            </a:r>
            <a:endParaRPr lang="en-US" sz="2800" dirty="0">
              <a:solidFill>
                <a:srgbClr val="C00000"/>
              </a:solidFill>
            </a:endParaRPr>
          </a:p>
        </p:txBody>
      </p:sp>
    </p:spTree>
    <p:extLst>
      <p:ext uri="{BB962C8B-B14F-4D97-AF65-F5344CB8AC3E}">
        <p14:creationId xmlns:p14="http://schemas.microsoft.com/office/powerpoint/2010/main" val="199297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ics of the Classic CNN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648" y="7318979"/>
            <a:ext cx="9035166" cy="40260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199" y="365125"/>
            <a:ext cx="11088757" cy="1325563"/>
          </a:xfrm>
        </p:spPr>
        <p:txBody>
          <a:bodyPr/>
          <a:lstStyle/>
          <a:p>
            <a:r>
              <a:rPr lang="en-US" dirty="0"/>
              <a:t>Convolutional Neural Networks (CNN)</a:t>
            </a:r>
          </a:p>
        </p:txBody>
      </p:sp>
      <p:sp>
        <p:nvSpPr>
          <p:cNvPr id="3" name="Content Placeholder 2"/>
          <p:cNvSpPr>
            <a:spLocks noGrp="1"/>
          </p:cNvSpPr>
          <p:nvPr>
            <p:ph idx="1"/>
          </p:nvPr>
        </p:nvSpPr>
        <p:spPr/>
        <p:txBody>
          <a:bodyPr/>
          <a:lstStyle/>
          <a:p>
            <a:pPr marL="228600" lvl="1">
              <a:spcBef>
                <a:spcPts val="1000"/>
              </a:spcBef>
            </a:pPr>
            <a:r>
              <a:rPr lang="en-US" dirty="0"/>
              <a:t>Captures the localized properties of features hierarchically</a:t>
            </a:r>
          </a:p>
        </p:txBody>
      </p:sp>
      <p:sp>
        <p:nvSpPr>
          <p:cNvPr id="6" name="Title 1">
            <a:extLst>
              <a:ext uri="{FF2B5EF4-FFF2-40B4-BE49-F238E27FC236}">
                <a16:creationId xmlns:a16="http://schemas.microsoft.com/office/drawing/2014/main" id="{A659C580-A9B2-3E4A-A8F9-5F42E57BD814}"/>
              </a:ext>
            </a:extLst>
          </p:cNvPr>
          <p:cNvSpPr txBox="1">
            <a:spLocks/>
          </p:cNvSpPr>
          <p:nvPr/>
        </p:nvSpPr>
        <p:spPr>
          <a:xfrm>
            <a:off x="831850" y="1709738"/>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4" name="Picture 2">
            <a:extLst>
              <a:ext uri="{FF2B5EF4-FFF2-40B4-BE49-F238E27FC236}">
                <a16:creationId xmlns:a16="http://schemas.microsoft.com/office/drawing/2014/main" id="{6B110F8C-9849-9D42-B605-04FEED8CD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807" y="3290822"/>
            <a:ext cx="9756908" cy="3002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28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CE66-8989-8745-863D-2053A687C06D}"/>
              </a:ext>
            </a:extLst>
          </p:cNvPr>
          <p:cNvSpPr>
            <a:spLocks noGrp="1"/>
          </p:cNvSpPr>
          <p:nvPr>
            <p:ph type="title"/>
          </p:nvPr>
        </p:nvSpPr>
        <p:spPr/>
        <p:txBody>
          <a:bodyPr/>
          <a:lstStyle/>
          <a:p>
            <a:r>
              <a:rPr lang="en-US" dirty="0"/>
              <a:t>Convolutional Filters</a:t>
            </a:r>
          </a:p>
        </p:txBody>
      </p:sp>
      <p:sp>
        <p:nvSpPr>
          <p:cNvPr id="3" name="Content Placeholder 2">
            <a:extLst>
              <a:ext uri="{FF2B5EF4-FFF2-40B4-BE49-F238E27FC236}">
                <a16:creationId xmlns:a16="http://schemas.microsoft.com/office/drawing/2014/main" id="{3270F7B7-820E-1C4E-8785-55BC6C53F792}"/>
              </a:ext>
            </a:extLst>
          </p:cNvPr>
          <p:cNvSpPr>
            <a:spLocks noGrp="1"/>
          </p:cNvSpPr>
          <p:nvPr>
            <p:ph idx="1"/>
          </p:nvPr>
        </p:nvSpPr>
        <p:spPr/>
        <p:txBody>
          <a:bodyPr/>
          <a:lstStyle/>
          <a:p>
            <a:r>
              <a:rPr lang="en-US" dirty="0"/>
              <a:t>A convolutional filter is like a matrix version of a dot product.</a:t>
            </a:r>
          </a:p>
        </p:txBody>
      </p:sp>
      <p:graphicFrame>
        <p:nvGraphicFramePr>
          <p:cNvPr id="4" name="Table 3">
            <a:extLst>
              <a:ext uri="{FF2B5EF4-FFF2-40B4-BE49-F238E27FC236}">
                <a16:creationId xmlns:a16="http://schemas.microsoft.com/office/drawing/2014/main" id="{AED17276-204C-4845-888B-F4B18C0F3B00}"/>
              </a:ext>
            </a:extLst>
          </p:cNvPr>
          <p:cNvGraphicFramePr>
            <a:graphicFrameLocks noGrp="1"/>
          </p:cNvGraphicFramePr>
          <p:nvPr/>
        </p:nvGraphicFramePr>
        <p:xfrm>
          <a:off x="1254551" y="2772940"/>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8D61044-49D1-7543-8309-0CE1D63716D7}"/>
                  </a:ext>
                </a:extLst>
              </p:cNvPr>
              <p:cNvSpPr txBox="1"/>
              <p:nvPr/>
            </p:nvSpPr>
            <p:spPr>
              <a:xfrm>
                <a:off x="4385769" y="3938177"/>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98D61044-49D1-7543-8309-0CE1D63716D7}"/>
                  </a:ext>
                </a:extLst>
              </p:cNvPr>
              <p:cNvSpPr txBox="1">
                <a:spLocks noRot="1" noChangeAspect="1" noMove="1" noResize="1" noEditPoints="1" noAdjustHandles="1" noChangeArrowheads="1" noChangeShapeType="1" noTextEdit="1"/>
              </p:cNvSpPr>
              <p:nvPr/>
            </p:nvSpPr>
            <p:spPr>
              <a:xfrm>
                <a:off x="4385769" y="3938177"/>
                <a:ext cx="209993" cy="369332"/>
              </a:xfrm>
              <a:prstGeom prst="rect">
                <a:avLst/>
              </a:prstGeom>
              <a:blipFill>
                <a:blip r:embed="rId2"/>
                <a:stretch>
                  <a:fillRect l="-17647" r="-23529"/>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00638AC7-443E-E44D-B8CC-BBEE159AA5EE}"/>
              </a:ext>
            </a:extLst>
          </p:cNvPr>
          <p:cNvGraphicFramePr>
            <a:graphicFrameLocks noGrp="1"/>
          </p:cNvGraphicFramePr>
          <p:nvPr/>
        </p:nvGraphicFramePr>
        <p:xfrm>
          <a:off x="5027173" y="3391646"/>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p:spTree>
    <p:extLst>
      <p:ext uri="{BB962C8B-B14F-4D97-AF65-F5344CB8AC3E}">
        <p14:creationId xmlns:p14="http://schemas.microsoft.com/office/powerpoint/2010/main" val="2297479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CE66-8989-8745-863D-2053A687C06D}"/>
              </a:ext>
            </a:extLst>
          </p:cNvPr>
          <p:cNvSpPr>
            <a:spLocks noGrp="1"/>
          </p:cNvSpPr>
          <p:nvPr>
            <p:ph type="title"/>
          </p:nvPr>
        </p:nvSpPr>
        <p:spPr/>
        <p:txBody>
          <a:bodyPr/>
          <a:lstStyle/>
          <a:p>
            <a:r>
              <a:rPr lang="en-US" dirty="0"/>
              <a:t>Convolutional Filters</a:t>
            </a:r>
          </a:p>
        </p:txBody>
      </p:sp>
      <p:sp>
        <p:nvSpPr>
          <p:cNvPr id="3" name="Content Placeholder 2">
            <a:extLst>
              <a:ext uri="{FF2B5EF4-FFF2-40B4-BE49-F238E27FC236}">
                <a16:creationId xmlns:a16="http://schemas.microsoft.com/office/drawing/2014/main" id="{3270F7B7-820E-1C4E-8785-55BC6C53F792}"/>
              </a:ext>
            </a:extLst>
          </p:cNvPr>
          <p:cNvSpPr>
            <a:spLocks noGrp="1"/>
          </p:cNvSpPr>
          <p:nvPr>
            <p:ph idx="1"/>
          </p:nvPr>
        </p:nvSpPr>
        <p:spPr/>
        <p:txBody>
          <a:bodyPr/>
          <a:lstStyle/>
          <a:p>
            <a:r>
              <a:rPr lang="en-US" dirty="0"/>
              <a:t>A convolutional filter is like a matrix version of a dot product.</a:t>
            </a:r>
          </a:p>
        </p:txBody>
      </p:sp>
      <p:graphicFrame>
        <p:nvGraphicFramePr>
          <p:cNvPr id="4" name="Table 3">
            <a:extLst>
              <a:ext uri="{FF2B5EF4-FFF2-40B4-BE49-F238E27FC236}">
                <a16:creationId xmlns:a16="http://schemas.microsoft.com/office/drawing/2014/main" id="{AED17276-204C-4845-888B-F4B18C0F3B00}"/>
              </a:ext>
            </a:extLst>
          </p:cNvPr>
          <p:cNvGraphicFramePr>
            <a:graphicFrameLocks noGrp="1"/>
          </p:cNvGraphicFramePr>
          <p:nvPr/>
        </p:nvGraphicFramePr>
        <p:xfrm>
          <a:off x="1254551" y="2772940"/>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p:graphicFrame>
        <p:nvGraphicFramePr>
          <p:cNvPr id="5" name="Table 4">
            <a:extLst>
              <a:ext uri="{FF2B5EF4-FFF2-40B4-BE49-F238E27FC236}">
                <a16:creationId xmlns:a16="http://schemas.microsoft.com/office/drawing/2014/main" id="{0426E275-184E-954F-B28C-754569C6C43F}"/>
              </a:ext>
            </a:extLst>
          </p:cNvPr>
          <p:cNvGraphicFramePr>
            <a:graphicFrameLocks noGrp="1"/>
          </p:cNvGraphicFramePr>
          <p:nvPr/>
        </p:nvGraphicFramePr>
        <p:xfrm>
          <a:off x="5027173" y="3391646"/>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p:graphicFrame>
        <p:nvGraphicFramePr>
          <p:cNvPr id="7" name="Table 6">
            <a:extLst>
              <a:ext uri="{FF2B5EF4-FFF2-40B4-BE49-F238E27FC236}">
                <a16:creationId xmlns:a16="http://schemas.microsoft.com/office/drawing/2014/main" id="{055409A0-9F9C-0A49-A371-073FA2501988}"/>
              </a:ext>
            </a:extLst>
          </p:cNvPr>
          <p:cNvGraphicFramePr>
            <a:graphicFrameLocks noGrp="1"/>
          </p:cNvGraphicFramePr>
          <p:nvPr/>
        </p:nvGraphicFramePr>
        <p:xfrm>
          <a:off x="7892101" y="3189370"/>
          <a:ext cx="1866948" cy="1866948"/>
        </p:xfrm>
        <a:graphic>
          <a:graphicData uri="http://schemas.openxmlformats.org/drawingml/2006/table">
            <a:tbl>
              <a:tblPr bandRow="1">
                <a:tableStyleId>{616DA210-FB5B-4158-B5E0-FEB733F419BA}</a:tableStyleId>
              </a:tblPr>
              <a:tblGrid>
                <a:gridCol w="466737">
                  <a:extLst>
                    <a:ext uri="{9D8B030D-6E8A-4147-A177-3AD203B41FA5}">
                      <a16:colId xmlns:a16="http://schemas.microsoft.com/office/drawing/2014/main" val="3938681249"/>
                    </a:ext>
                  </a:extLst>
                </a:gridCol>
                <a:gridCol w="466737">
                  <a:extLst>
                    <a:ext uri="{9D8B030D-6E8A-4147-A177-3AD203B41FA5}">
                      <a16:colId xmlns:a16="http://schemas.microsoft.com/office/drawing/2014/main" val="958343021"/>
                    </a:ext>
                  </a:extLst>
                </a:gridCol>
                <a:gridCol w="466737">
                  <a:extLst>
                    <a:ext uri="{9D8B030D-6E8A-4147-A177-3AD203B41FA5}">
                      <a16:colId xmlns:a16="http://schemas.microsoft.com/office/drawing/2014/main" val="3600192417"/>
                    </a:ext>
                  </a:extLst>
                </a:gridCol>
                <a:gridCol w="466737">
                  <a:extLst>
                    <a:ext uri="{9D8B030D-6E8A-4147-A177-3AD203B41FA5}">
                      <a16:colId xmlns:a16="http://schemas.microsoft.com/office/drawing/2014/main" val="4289658554"/>
                    </a:ext>
                  </a:extLst>
                </a:gridCol>
              </a:tblGrid>
              <a:tr h="466737">
                <a:tc>
                  <a:txBody>
                    <a:bodyPr/>
                    <a:lstStyle/>
                    <a:p>
                      <a:pPr algn="ctr"/>
                      <a:r>
                        <a:rPr lang="en-US" sz="2200" dirty="0">
                          <a:latin typeface="Cambria Math" panose="02040503050406030204" pitchFamily="18" charset="0"/>
                          <a:ea typeface="Cambria Math" panose="02040503050406030204" pitchFamily="18" charset="0"/>
                        </a:rPr>
                        <a:t>0</a:t>
                      </a: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546798777"/>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334537353"/>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4179063059"/>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19BC09-5C00-C845-8CE5-6F3C8D7F0900}"/>
                  </a:ext>
                </a:extLst>
              </p:cNvPr>
              <p:cNvSpPr txBox="1"/>
              <p:nvPr/>
            </p:nvSpPr>
            <p:spPr>
              <a:xfrm>
                <a:off x="7032874" y="3938178"/>
                <a:ext cx="2901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4C19BC09-5C00-C845-8CE5-6F3C8D7F0900}"/>
                  </a:ext>
                </a:extLst>
              </p:cNvPr>
              <p:cNvSpPr txBox="1">
                <a:spLocks noRot="1" noChangeAspect="1" noMove="1" noResize="1" noEditPoints="1" noAdjustHandles="1" noChangeArrowheads="1" noChangeShapeType="1" noTextEdit="1"/>
              </p:cNvSpPr>
              <p:nvPr/>
            </p:nvSpPr>
            <p:spPr>
              <a:xfrm>
                <a:off x="7032874" y="3938178"/>
                <a:ext cx="290143" cy="369332"/>
              </a:xfrm>
              <a:prstGeom prst="rect">
                <a:avLst/>
              </a:prstGeom>
              <a:blipFill>
                <a:blip r:embed="rId3"/>
                <a:stretch>
                  <a:fillRect l="-8333" r="-12500"/>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EEC4ABB6-DA71-2441-A7A2-164970FFBD48}"/>
              </a:ext>
            </a:extLst>
          </p:cNvPr>
          <p:cNvSpPr/>
          <p:nvPr/>
        </p:nvSpPr>
        <p:spPr>
          <a:xfrm>
            <a:off x="1214026" y="2777434"/>
            <a:ext cx="1376774" cy="137893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FD3CD55-DC18-864D-A02E-EA653EF28D7B}"/>
                  </a:ext>
                </a:extLst>
              </p:cNvPr>
              <p:cNvSpPr txBox="1"/>
              <p:nvPr/>
            </p:nvSpPr>
            <p:spPr>
              <a:xfrm>
                <a:off x="3745826" y="5417518"/>
                <a:ext cx="4943733"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0∗0</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0∗0</m:t>
                          </m:r>
                        </m:e>
                      </m:d>
                      <m:r>
                        <a:rPr lang="en-US" sz="2000" b="0" i="1" smtClean="0">
                          <a:solidFill>
                            <a:schemeClr val="tx1"/>
                          </a:solidFill>
                          <a:latin typeface="Cambria Math" panose="02040503050406030204" pitchFamily="18" charset="0"/>
                        </a:rPr>
                        <m:t>+</m:t>
                      </m:r>
                    </m:oMath>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1∗−4</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2∗1</m:t>
                          </m:r>
                        </m:e>
                      </m:d>
                      <m:r>
                        <a:rPr lang="en-US" sz="2000" b="0" i="1" smtClean="0">
                          <a:solidFill>
                            <a:schemeClr val="tx1"/>
                          </a:solidFill>
                          <a:latin typeface="Cambria Math" panose="02040503050406030204" pitchFamily="18" charset="0"/>
                        </a:rPr>
                        <m:t>+</m:t>
                      </m:r>
                    </m:oMath>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0∗0</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4∗0</m:t>
                          </m:r>
                        </m:e>
                      </m:d>
                    </m:oMath>
                    <m:oMath xmlns:m="http://schemas.openxmlformats.org/officeDocument/2006/math">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12" name="TextBox 11">
                <a:extLst>
                  <a:ext uri="{FF2B5EF4-FFF2-40B4-BE49-F238E27FC236}">
                    <a16:creationId xmlns:a16="http://schemas.microsoft.com/office/drawing/2014/main" id="{2FD3CD55-DC18-864D-A02E-EA653EF28D7B}"/>
                  </a:ext>
                </a:extLst>
              </p:cNvPr>
              <p:cNvSpPr txBox="1">
                <a:spLocks noRot="1" noChangeAspect="1" noMove="1" noResize="1" noEditPoints="1" noAdjustHandles="1" noChangeArrowheads="1" noChangeShapeType="1" noTextEdit="1"/>
              </p:cNvSpPr>
              <p:nvPr/>
            </p:nvSpPr>
            <p:spPr>
              <a:xfrm>
                <a:off x="3745826" y="5417518"/>
                <a:ext cx="4943733" cy="1231106"/>
              </a:xfrm>
              <a:prstGeom prst="rect">
                <a:avLst/>
              </a:prstGeom>
              <a:blipFill>
                <a:blip r:embed="rId4"/>
                <a:stretch>
                  <a:fillRect b="-1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8698B45-DA8A-2244-9827-A6D7E14414A5}"/>
                  </a:ext>
                </a:extLst>
              </p:cNvPr>
              <p:cNvSpPr txBox="1"/>
              <p:nvPr/>
            </p:nvSpPr>
            <p:spPr>
              <a:xfrm>
                <a:off x="4385769" y="3938177"/>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C8698B45-DA8A-2244-9827-A6D7E14414A5}"/>
                  </a:ext>
                </a:extLst>
              </p:cNvPr>
              <p:cNvSpPr txBox="1">
                <a:spLocks noRot="1" noChangeAspect="1" noMove="1" noResize="1" noEditPoints="1" noAdjustHandles="1" noChangeArrowheads="1" noChangeShapeType="1" noTextEdit="1"/>
              </p:cNvSpPr>
              <p:nvPr/>
            </p:nvSpPr>
            <p:spPr>
              <a:xfrm>
                <a:off x="4385769" y="3938177"/>
                <a:ext cx="209993" cy="369332"/>
              </a:xfrm>
              <a:prstGeom prst="rect">
                <a:avLst/>
              </a:prstGeom>
              <a:blipFill>
                <a:blip r:embed="rId5"/>
                <a:stretch>
                  <a:fillRect l="-17647" r="-23529"/>
                </a:stretch>
              </a:blipFill>
            </p:spPr>
            <p:txBody>
              <a:bodyPr/>
              <a:lstStyle/>
              <a:p>
                <a:r>
                  <a:rPr lang="en-US">
                    <a:noFill/>
                  </a:rPr>
                  <a:t> </a:t>
                </a:r>
              </a:p>
            </p:txBody>
          </p:sp>
        </mc:Fallback>
      </mc:AlternateContent>
    </p:spTree>
    <p:extLst>
      <p:ext uri="{BB962C8B-B14F-4D97-AF65-F5344CB8AC3E}">
        <p14:creationId xmlns:p14="http://schemas.microsoft.com/office/powerpoint/2010/main" val="345702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F5566-6C59-A44E-9CF3-B1916F8F4976}"/>
              </a:ext>
            </a:extLst>
          </p:cNvPr>
          <p:cNvSpPr>
            <a:spLocks noGrp="1"/>
          </p:cNvSpPr>
          <p:nvPr>
            <p:ph type="title"/>
          </p:nvPr>
        </p:nvSpPr>
        <p:spPr/>
        <p:txBody>
          <a:bodyPr/>
          <a:lstStyle/>
          <a:p>
            <a:r>
              <a:rPr lang="en-US" dirty="0"/>
              <a:t>Recap</a:t>
            </a:r>
          </a:p>
        </p:txBody>
      </p:sp>
      <p:sp>
        <p:nvSpPr>
          <p:cNvPr id="3" name="Text Placeholder 2">
            <a:extLst>
              <a:ext uri="{FF2B5EF4-FFF2-40B4-BE49-F238E27FC236}">
                <a16:creationId xmlns:a16="http://schemas.microsoft.com/office/drawing/2014/main" id="{5923A750-DE57-4C48-BE4B-4453568059E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72916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CE66-8989-8745-863D-2053A687C06D}"/>
              </a:ext>
            </a:extLst>
          </p:cNvPr>
          <p:cNvSpPr>
            <a:spLocks noGrp="1"/>
          </p:cNvSpPr>
          <p:nvPr>
            <p:ph type="title"/>
          </p:nvPr>
        </p:nvSpPr>
        <p:spPr/>
        <p:txBody>
          <a:bodyPr/>
          <a:lstStyle/>
          <a:p>
            <a:r>
              <a:rPr lang="en-US" dirty="0"/>
              <a:t>Convolutional Filters</a:t>
            </a:r>
          </a:p>
        </p:txBody>
      </p:sp>
      <p:sp>
        <p:nvSpPr>
          <p:cNvPr id="3" name="Content Placeholder 2">
            <a:extLst>
              <a:ext uri="{FF2B5EF4-FFF2-40B4-BE49-F238E27FC236}">
                <a16:creationId xmlns:a16="http://schemas.microsoft.com/office/drawing/2014/main" id="{3270F7B7-820E-1C4E-8785-55BC6C53F792}"/>
              </a:ext>
            </a:extLst>
          </p:cNvPr>
          <p:cNvSpPr>
            <a:spLocks noGrp="1"/>
          </p:cNvSpPr>
          <p:nvPr>
            <p:ph idx="1"/>
          </p:nvPr>
        </p:nvSpPr>
        <p:spPr/>
        <p:txBody>
          <a:bodyPr/>
          <a:lstStyle/>
          <a:p>
            <a:r>
              <a:rPr lang="en-US" dirty="0"/>
              <a:t>A convolutional filter is like a matrix version of a dot product.</a:t>
            </a:r>
          </a:p>
        </p:txBody>
      </p:sp>
      <p:graphicFrame>
        <p:nvGraphicFramePr>
          <p:cNvPr id="4" name="Table 3">
            <a:extLst>
              <a:ext uri="{FF2B5EF4-FFF2-40B4-BE49-F238E27FC236}">
                <a16:creationId xmlns:a16="http://schemas.microsoft.com/office/drawing/2014/main" id="{AED17276-204C-4845-888B-F4B18C0F3B00}"/>
              </a:ext>
            </a:extLst>
          </p:cNvPr>
          <p:cNvGraphicFramePr>
            <a:graphicFrameLocks noGrp="1"/>
          </p:cNvGraphicFramePr>
          <p:nvPr/>
        </p:nvGraphicFramePr>
        <p:xfrm>
          <a:off x="1254551" y="2772940"/>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p:graphicFrame>
        <p:nvGraphicFramePr>
          <p:cNvPr id="5" name="Table 4">
            <a:extLst>
              <a:ext uri="{FF2B5EF4-FFF2-40B4-BE49-F238E27FC236}">
                <a16:creationId xmlns:a16="http://schemas.microsoft.com/office/drawing/2014/main" id="{0426E275-184E-954F-B28C-754569C6C43F}"/>
              </a:ext>
            </a:extLst>
          </p:cNvPr>
          <p:cNvGraphicFramePr>
            <a:graphicFrameLocks noGrp="1"/>
          </p:cNvGraphicFramePr>
          <p:nvPr/>
        </p:nvGraphicFramePr>
        <p:xfrm>
          <a:off x="5027173" y="3391646"/>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p:graphicFrame>
        <p:nvGraphicFramePr>
          <p:cNvPr id="7" name="Table 6">
            <a:extLst>
              <a:ext uri="{FF2B5EF4-FFF2-40B4-BE49-F238E27FC236}">
                <a16:creationId xmlns:a16="http://schemas.microsoft.com/office/drawing/2014/main" id="{055409A0-9F9C-0A49-A371-073FA2501988}"/>
              </a:ext>
            </a:extLst>
          </p:cNvPr>
          <p:cNvGraphicFramePr>
            <a:graphicFrameLocks noGrp="1"/>
          </p:cNvGraphicFramePr>
          <p:nvPr/>
        </p:nvGraphicFramePr>
        <p:xfrm>
          <a:off x="7892101" y="3189370"/>
          <a:ext cx="1866948" cy="1866948"/>
        </p:xfrm>
        <a:graphic>
          <a:graphicData uri="http://schemas.openxmlformats.org/drawingml/2006/table">
            <a:tbl>
              <a:tblPr bandRow="1">
                <a:tableStyleId>{616DA210-FB5B-4158-B5E0-FEB733F419BA}</a:tableStyleId>
              </a:tblPr>
              <a:tblGrid>
                <a:gridCol w="466737">
                  <a:extLst>
                    <a:ext uri="{9D8B030D-6E8A-4147-A177-3AD203B41FA5}">
                      <a16:colId xmlns:a16="http://schemas.microsoft.com/office/drawing/2014/main" val="3938681249"/>
                    </a:ext>
                  </a:extLst>
                </a:gridCol>
                <a:gridCol w="466737">
                  <a:extLst>
                    <a:ext uri="{9D8B030D-6E8A-4147-A177-3AD203B41FA5}">
                      <a16:colId xmlns:a16="http://schemas.microsoft.com/office/drawing/2014/main" val="958343021"/>
                    </a:ext>
                  </a:extLst>
                </a:gridCol>
                <a:gridCol w="466737">
                  <a:extLst>
                    <a:ext uri="{9D8B030D-6E8A-4147-A177-3AD203B41FA5}">
                      <a16:colId xmlns:a16="http://schemas.microsoft.com/office/drawing/2014/main" val="3600192417"/>
                    </a:ext>
                  </a:extLst>
                </a:gridCol>
                <a:gridCol w="466737">
                  <a:extLst>
                    <a:ext uri="{9D8B030D-6E8A-4147-A177-3AD203B41FA5}">
                      <a16:colId xmlns:a16="http://schemas.microsoft.com/office/drawing/2014/main" val="4289658554"/>
                    </a:ext>
                  </a:extLst>
                </a:gridCol>
              </a:tblGrid>
              <a:tr h="466737">
                <a:tc>
                  <a:txBody>
                    <a:bodyPr/>
                    <a:lstStyle/>
                    <a:p>
                      <a:pPr algn="ctr"/>
                      <a:r>
                        <a:rPr lang="en-US" sz="2200" dirty="0">
                          <a:latin typeface="Cambria Math" panose="02040503050406030204" pitchFamily="18" charset="0"/>
                          <a:ea typeface="Cambria Math" panose="02040503050406030204" pitchFamily="18" charset="0"/>
                        </a:rPr>
                        <a:t>0</a:t>
                      </a: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546798777"/>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334537353"/>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4179063059"/>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19BC09-5C00-C845-8CE5-6F3C8D7F0900}"/>
                  </a:ext>
                </a:extLst>
              </p:cNvPr>
              <p:cNvSpPr txBox="1"/>
              <p:nvPr/>
            </p:nvSpPr>
            <p:spPr>
              <a:xfrm>
                <a:off x="7032874" y="3938178"/>
                <a:ext cx="2901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4C19BC09-5C00-C845-8CE5-6F3C8D7F0900}"/>
                  </a:ext>
                </a:extLst>
              </p:cNvPr>
              <p:cNvSpPr txBox="1">
                <a:spLocks noRot="1" noChangeAspect="1" noMove="1" noResize="1" noEditPoints="1" noAdjustHandles="1" noChangeArrowheads="1" noChangeShapeType="1" noTextEdit="1"/>
              </p:cNvSpPr>
              <p:nvPr/>
            </p:nvSpPr>
            <p:spPr>
              <a:xfrm>
                <a:off x="7032874" y="3938178"/>
                <a:ext cx="290143" cy="369332"/>
              </a:xfrm>
              <a:prstGeom prst="rect">
                <a:avLst/>
              </a:prstGeom>
              <a:blipFill>
                <a:blip r:embed="rId3"/>
                <a:stretch>
                  <a:fillRect l="-8333" r="-12500"/>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EEC4ABB6-DA71-2441-A7A2-164970FFBD48}"/>
              </a:ext>
            </a:extLst>
          </p:cNvPr>
          <p:cNvSpPr/>
          <p:nvPr/>
        </p:nvSpPr>
        <p:spPr>
          <a:xfrm>
            <a:off x="1712357" y="2772940"/>
            <a:ext cx="1335643" cy="136956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8F8C83-75E3-6646-89A0-98B95DDD6401}"/>
                  </a:ext>
                </a:extLst>
              </p:cNvPr>
              <p:cNvSpPr txBox="1"/>
              <p:nvPr/>
            </p:nvSpPr>
            <p:spPr>
              <a:xfrm>
                <a:off x="4385769" y="3938177"/>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5D8F8C83-75E3-6646-89A0-98B95DDD6401}"/>
                  </a:ext>
                </a:extLst>
              </p:cNvPr>
              <p:cNvSpPr txBox="1">
                <a:spLocks noRot="1" noChangeAspect="1" noMove="1" noResize="1" noEditPoints="1" noAdjustHandles="1" noChangeArrowheads="1" noChangeShapeType="1" noTextEdit="1"/>
              </p:cNvSpPr>
              <p:nvPr/>
            </p:nvSpPr>
            <p:spPr>
              <a:xfrm>
                <a:off x="4385769" y="3938177"/>
                <a:ext cx="209993" cy="369332"/>
              </a:xfrm>
              <a:prstGeom prst="rect">
                <a:avLst/>
              </a:prstGeom>
              <a:blipFill>
                <a:blip r:embed="rId5"/>
                <a:stretch>
                  <a:fillRect l="-17647" r="-23529"/>
                </a:stretch>
              </a:blipFill>
            </p:spPr>
            <p:txBody>
              <a:bodyPr/>
              <a:lstStyle/>
              <a:p>
                <a:r>
                  <a:rPr lang="en-US">
                    <a:noFill/>
                  </a:rPr>
                  <a:t> </a:t>
                </a:r>
              </a:p>
            </p:txBody>
          </p:sp>
        </mc:Fallback>
      </mc:AlternateContent>
    </p:spTree>
    <p:extLst>
      <p:ext uri="{BB962C8B-B14F-4D97-AF65-F5344CB8AC3E}">
        <p14:creationId xmlns:p14="http://schemas.microsoft.com/office/powerpoint/2010/main" val="3848742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CE66-8989-8745-863D-2053A687C06D}"/>
              </a:ext>
            </a:extLst>
          </p:cNvPr>
          <p:cNvSpPr>
            <a:spLocks noGrp="1"/>
          </p:cNvSpPr>
          <p:nvPr>
            <p:ph type="title"/>
          </p:nvPr>
        </p:nvSpPr>
        <p:spPr/>
        <p:txBody>
          <a:bodyPr/>
          <a:lstStyle/>
          <a:p>
            <a:r>
              <a:rPr lang="en-US" dirty="0"/>
              <a:t>Convolutional Filters</a:t>
            </a:r>
          </a:p>
        </p:txBody>
      </p:sp>
      <p:sp>
        <p:nvSpPr>
          <p:cNvPr id="3" name="Content Placeholder 2">
            <a:extLst>
              <a:ext uri="{FF2B5EF4-FFF2-40B4-BE49-F238E27FC236}">
                <a16:creationId xmlns:a16="http://schemas.microsoft.com/office/drawing/2014/main" id="{3270F7B7-820E-1C4E-8785-55BC6C53F792}"/>
              </a:ext>
            </a:extLst>
          </p:cNvPr>
          <p:cNvSpPr>
            <a:spLocks noGrp="1"/>
          </p:cNvSpPr>
          <p:nvPr>
            <p:ph idx="1"/>
          </p:nvPr>
        </p:nvSpPr>
        <p:spPr/>
        <p:txBody>
          <a:bodyPr/>
          <a:lstStyle/>
          <a:p>
            <a:r>
              <a:rPr lang="en-US" dirty="0"/>
              <a:t>A convolutional filter is like a matrix version of a dot product.</a:t>
            </a:r>
          </a:p>
        </p:txBody>
      </p:sp>
      <p:graphicFrame>
        <p:nvGraphicFramePr>
          <p:cNvPr id="4" name="Table 3">
            <a:extLst>
              <a:ext uri="{FF2B5EF4-FFF2-40B4-BE49-F238E27FC236}">
                <a16:creationId xmlns:a16="http://schemas.microsoft.com/office/drawing/2014/main" id="{AED17276-204C-4845-888B-F4B18C0F3B00}"/>
              </a:ext>
            </a:extLst>
          </p:cNvPr>
          <p:cNvGraphicFramePr>
            <a:graphicFrameLocks noGrp="1"/>
          </p:cNvGraphicFramePr>
          <p:nvPr/>
        </p:nvGraphicFramePr>
        <p:xfrm>
          <a:off x="1254551" y="2772940"/>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p:graphicFrame>
        <p:nvGraphicFramePr>
          <p:cNvPr id="5" name="Table 4">
            <a:extLst>
              <a:ext uri="{FF2B5EF4-FFF2-40B4-BE49-F238E27FC236}">
                <a16:creationId xmlns:a16="http://schemas.microsoft.com/office/drawing/2014/main" id="{0426E275-184E-954F-B28C-754569C6C43F}"/>
              </a:ext>
            </a:extLst>
          </p:cNvPr>
          <p:cNvGraphicFramePr>
            <a:graphicFrameLocks noGrp="1"/>
          </p:cNvGraphicFramePr>
          <p:nvPr/>
        </p:nvGraphicFramePr>
        <p:xfrm>
          <a:off x="5027173" y="3391646"/>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p:graphicFrame>
        <p:nvGraphicFramePr>
          <p:cNvPr id="7" name="Table 6">
            <a:extLst>
              <a:ext uri="{FF2B5EF4-FFF2-40B4-BE49-F238E27FC236}">
                <a16:creationId xmlns:a16="http://schemas.microsoft.com/office/drawing/2014/main" id="{055409A0-9F9C-0A49-A371-073FA2501988}"/>
              </a:ext>
            </a:extLst>
          </p:cNvPr>
          <p:cNvGraphicFramePr>
            <a:graphicFrameLocks noGrp="1"/>
          </p:cNvGraphicFramePr>
          <p:nvPr/>
        </p:nvGraphicFramePr>
        <p:xfrm>
          <a:off x="7892101" y="3189370"/>
          <a:ext cx="1866948" cy="1866948"/>
        </p:xfrm>
        <a:graphic>
          <a:graphicData uri="http://schemas.openxmlformats.org/drawingml/2006/table">
            <a:tbl>
              <a:tblPr bandRow="1">
                <a:tableStyleId>{616DA210-FB5B-4158-B5E0-FEB733F419BA}</a:tableStyleId>
              </a:tblPr>
              <a:tblGrid>
                <a:gridCol w="466737">
                  <a:extLst>
                    <a:ext uri="{9D8B030D-6E8A-4147-A177-3AD203B41FA5}">
                      <a16:colId xmlns:a16="http://schemas.microsoft.com/office/drawing/2014/main" val="3938681249"/>
                    </a:ext>
                  </a:extLst>
                </a:gridCol>
                <a:gridCol w="466737">
                  <a:extLst>
                    <a:ext uri="{9D8B030D-6E8A-4147-A177-3AD203B41FA5}">
                      <a16:colId xmlns:a16="http://schemas.microsoft.com/office/drawing/2014/main" val="958343021"/>
                    </a:ext>
                  </a:extLst>
                </a:gridCol>
                <a:gridCol w="466737">
                  <a:extLst>
                    <a:ext uri="{9D8B030D-6E8A-4147-A177-3AD203B41FA5}">
                      <a16:colId xmlns:a16="http://schemas.microsoft.com/office/drawing/2014/main" val="3600192417"/>
                    </a:ext>
                  </a:extLst>
                </a:gridCol>
                <a:gridCol w="466737">
                  <a:extLst>
                    <a:ext uri="{9D8B030D-6E8A-4147-A177-3AD203B41FA5}">
                      <a16:colId xmlns:a16="http://schemas.microsoft.com/office/drawing/2014/main" val="4289658554"/>
                    </a:ext>
                  </a:extLst>
                </a:gridCol>
              </a:tblGrid>
              <a:tr h="466737">
                <a:tc>
                  <a:txBody>
                    <a:bodyPr/>
                    <a:lstStyle/>
                    <a:p>
                      <a:pPr algn="ctr"/>
                      <a:r>
                        <a:rPr lang="en-US" sz="2200" dirty="0">
                          <a:latin typeface="Cambria Math" panose="02040503050406030204" pitchFamily="18" charset="0"/>
                          <a:ea typeface="Cambria Math" panose="02040503050406030204" pitchFamily="18" charset="0"/>
                        </a:rPr>
                        <a:t>0</a:t>
                      </a:r>
                    </a:p>
                  </a:txBody>
                  <a:tcPr marL="109820" marR="109820" marT="54910" marB="54910"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546798777"/>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3334537353"/>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4179063059"/>
                  </a:ext>
                </a:extLst>
              </a:tr>
              <a:tr h="466737">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tc>
                  <a:txBody>
                    <a:bodyPr/>
                    <a:lstStyle/>
                    <a:p>
                      <a:pPr algn="ctr"/>
                      <a:endParaRPr lang="en-US" sz="2200" dirty="0">
                        <a:latin typeface="Cambria Math" panose="02040503050406030204" pitchFamily="18" charset="0"/>
                        <a:ea typeface="Cambria Math" panose="02040503050406030204" pitchFamily="18" charset="0"/>
                      </a:endParaRPr>
                    </a:p>
                  </a:txBody>
                  <a:tcPr marL="109820" marR="109820" marT="54910" marB="54910" anchor="ct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19BC09-5C00-C845-8CE5-6F3C8D7F0900}"/>
                  </a:ext>
                </a:extLst>
              </p:cNvPr>
              <p:cNvSpPr txBox="1"/>
              <p:nvPr/>
            </p:nvSpPr>
            <p:spPr>
              <a:xfrm>
                <a:off x="7032874" y="3938178"/>
                <a:ext cx="2901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4C19BC09-5C00-C845-8CE5-6F3C8D7F0900}"/>
                  </a:ext>
                </a:extLst>
              </p:cNvPr>
              <p:cNvSpPr txBox="1">
                <a:spLocks noRot="1" noChangeAspect="1" noMove="1" noResize="1" noEditPoints="1" noAdjustHandles="1" noChangeArrowheads="1" noChangeShapeType="1" noTextEdit="1"/>
              </p:cNvSpPr>
              <p:nvPr/>
            </p:nvSpPr>
            <p:spPr>
              <a:xfrm>
                <a:off x="7032874" y="3938178"/>
                <a:ext cx="290143" cy="369332"/>
              </a:xfrm>
              <a:prstGeom prst="rect">
                <a:avLst/>
              </a:prstGeom>
              <a:blipFill>
                <a:blip r:embed="rId3"/>
                <a:stretch>
                  <a:fillRect l="-8333" r="-12500"/>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EEC4ABB6-DA71-2441-A7A2-164970FFBD48}"/>
              </a:ext>
            </a:extLst>
          </p:cNvPr>
          <p:cNvSpPr/>
          <p:nvPr/>
        </p:nvSpPr>
        <p:spPr>
          <a:xfrm>
            <a:off x="1712357" y="2772940"/>
            <a:ext cx="1335643" cy="136956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D1051C-1C13-7B4A-9C91-783996FA64B0}"/>
                  </a:ext>
                </a:extLst>
              </p:cNvPr>
              <p:cNvSpPr txBox="1"/>
              <p:nvPr/>
            </p:nvSpPr>
            <p:spPr>
              <a:xfrm>
                <a:off x="3623161" y="5472748"/>
                <a:ext cx="4600138"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0∗0</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0∗0</m:t>
                          </m:r>
                        </m:e>
                      </m:d>
                      <m:r>
                        <a:rPr lang="en-US" sz="2000" b="0" i="1" smtClean="0">
                          <a:solidFill>
                            <a:schemeClr val="tx1"/>
                          </a:solidFill>
                          <a:latin typeface="Cambria Math" panose="02040503050406030204" pitchFamily="18" charset="0"/>
                        </a:rPr>
                        <m:t>+</m:t>
                      </m:r>
                    </m:oMath>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2∗−4</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2∗1</m:t>
                          </m:r>
                        </m:e>
                      </m:d>
                      <m:r>
                        <a:rPr lang="en-US" sz="2000" b="0" i="1" smtClean="0">
                          <a:solidFill>
                            <a:schemeClr val="tx1"/>
                          </a:solidFill>
                          <a:latin typeface="Cambria Math" panose="02040503050406030204" pitchFamily="18" charset="0"/>
                        </a:rPr>
                        <m:t>+</m:t>
                      </m:r>
                    </m:oMath>
                    <m:oMath xmlns:m="http://schemas.openxmlformats.org/officeDocument/2006/math">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2∗0</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4∗1</m:t>
                          </m:r>
                        </m:e>
                      </m:d>
                      <m:r>
                        <a:rPr lang="en-US" sz="2000" b="0" i="1"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4∗0</m:t>
                          </m:r>
                        </m:e>
                      </m:d>
                    </m:oMath>
                    <m:oMath xmlns:m="http://schemas.openxmlformats.org/officeDocument/2006/math">
                      <m:r>
                        <a:rPr lang="en-US" sz="2000" b="0" i="1" smtClean="0">
                          <a:solidFill>
                            <a:schemeClr val="tx1"/>
                          </a:solidFill>
                          <a:latin typeface="Cambria Math" panose="02040503050406030204" pitchFamily="18" charset="0"/>
                        </a:rPr>
                        <m:t>=−1</m:t>
                      </m:r>
                    </m:oMath>
                  </m:oMathPara>
                </a14:m>
                <a:endParaRPr lang="en-US" sz="2000" dirty="0">
                  <a:solidFill>
                    <a:schemeClr val="tx1"/>
                  </a:solidFill>
                </a:endParaRPr>
              </a:p>
            </p:txBody>
          </p:sp>
        </mc:Choice>
        <mc:Fallback xmlns="">
          <p:sp>
            <p:nvSpPr>
              <p:cNvPr id="13" name="TextBox 12">
                <a:extLst>
                  <a:ext uri="{FF2B5EF4-FFF2-40B4-BE49-F238E27FC236}">
                    <a16:creationId xmlns:a16="http://schemas.microsoft.com/office/drawing/2014/main" id="{F0D1051C-1C13-7B4A-9C91-783996FA64B0}"/>
                  </a:ext>
                </a:extLst>
              </p:cNvPr>
              <p:cNvSpPr txBox="1">
                <a:spLocks noRot="1" noChangeAspect="1" noMove="1" noResize="1" noEditPoints="1" noAdjustHandles="1" noChangeArrowheads="1" noChangeShapeType="1" noTextEdit="1"/>
              </p:cNvSpPr>
              <p:nvPr/>
            </p:nvSpPr>
            <p:spPr>
              <a:xfrm>
                <a:off x="3623161" y="5472748"/>
                <a:ext cx="4600138" cy="1231106"/>
              </a:xfrm>
              <a:prstGeom prst="rect">
                <a:avLst/>
              </a:prstGeom>
              <a:blipFill>
                <a:blip r:embed="rId4"/>
                <a:stretch>
                  <a:fillRect b="-10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8F8C83-75E3-6646-89A0-98B95DDD6401}"/>
                  </a:ext>
                </a:extLst>
              </p:cNvPr>
              <p:cNvSpPr txBox="1"/>
              <p:nvPr/>
            </p:nvSpPr>
            <p:spPr>
              <a:xfrm>
                <a:off x="4385769" y="3938177"/>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5D8F8C83-75E3-6646-89A0-98B95DDD6401}"/>
                  </a:ext>
                </a:extLst>
              </p:cNvPr>
              <p:cNvSpPr txBox="1">
                <a:spLocks noRot="1" noChangeAspect="1" noMove="1" noResize="1" noEditPoints="1" noAdjustHandles="1" noChangeArrowheads="1" noChangeShapeType="1" noTextEdit="1"/>
              </p:cNvSpPr>
              <p:nvPr/>
            </p:nvSpPr>
            <p:spPr>
              <a:xfrm>
                <a:off x="4385769" y="3938177"/>
                <a:ext cx="209993" cy="369332"/>
              </a:xfrm>
              <a:prstGeom prst="rect">
                <a:avLst/>
              </a:prstGeom>
              <a:blipFill>
                <a:blip r:embed="rId5"/>
                <a:stretch>
                  <a:fillRect l="-17647" r="-23529"/>
                </a:stretch>
              </a:blipFill>
            </p:spPr>
            <p:txBody>
              <a:bodyPr/>
              <a:lstStyle/>
              <a:p>
                <a:r>
                  <a:rPr lang="en-US">
                    <a:noFill/>
                  </a:rPr>
                  <a:t> </a:t>
                </a:r>
              </a:p>
            </p:txBody>
          </p:sp>
        </mc:Fallback>
      </mc:AlternateContent>
    </p:spTree>
    <p:extLst>
      <p:ext uri="{BB962C8B-B14F-4D97-AF65-F5344CB8AC3E}">
        <p14:creationId xmlns:p14="http://schemas.microsoft.com/office/powerpoint/2010/main" val="2160815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CE66-8989-8745-863D-2053A687C06D}"/>
              </a:ext>
            </a:extLst>
          </p:cNvPr>
          <p:cNvSpPr>
            <a:spLocks noGrp="1"/>
          </p:cNvSpPr>
          <p:nvPr>
            <p:ph type="title"/>
          </p:nvPr>
        </p:nvSpPr>
        <p:spPr/>
        <p:txBody>
          <a:bodyPr/>
          <a:lstStyle/>
          <a:p>
            <a:r>
              <a:rPr lang="en-US" dirty="0"/>
              <a:t>Convolutional Filters</a:t>
            </a:r>
          </a:p>
        </p:txBody>
      </p:sp>
      <p:sp>
        <p:nvSpPr>
          <p:cNvPr id="3" name="Content Placeholder 2">
            <a:extLst>
              <a:ext uri="{FF2B5EF4-FFF2-40B4-BE49-F238E27FC236}">
                <a16:creationId xmlns:a16="http://schemas.microsoft.com/office/drawing/2014/main" id="{3270F7B7-820E-1C4E-8785-55BC6C53F792}"/>
              </a:ext>
            </a:extLst>
          </p:cNvPr>
          <p:cNvSpPr>
            <a:spLocks noGrp="1"/>
          </p:cNvSpPr>
          <p:nvPr>
            <p:ph idx="1"/>
          </p:nvPr>
        </p:nvSpPr>
        <p:spPr/>
        <p:txBody>
          <a:bodyPr/>
          <a:lstStyle/>
          <a:p>
            <a:r>
              <a:rPr lang="en-US" dirty="0"/>
              <a:t>A convolutional filter is like a matrix version of a dot product.</a:t>
            </a:r>
          </a:p>
        </p:txBody>
      </p:sp>
      <p:graphicFrame>
        <p:nvGraphicFramePr>
          <p:cNvPr id="4" name="Table 3">
            <a:extLst>
              <a:ext uri="{FF2B5EF4-FFF2-40B4-BE49-F238E27FC236}">
                <a16:creationId xmlns:a16="http://schemas.microsoft.com/office/drawing/2014/main" id="{AED17276-204C-4845-888B-F4B18C0F3B00}"/>
              </a:ext>
            </a:extLst>
          </p:cNvPr>
          <p:cNvGraphicFramePr>
            <a:graphicFrameLocks noGrp="1"/>
          </p:cNvGraphicFramePr>
          <p:nvPr/>
        </p:nvGraphicFramePr>
        <p:xfrm>
          <a:off x="1254551" y="2772940"/>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p:graphicFrame>
        <p:nvGraphicFramePr>
          <p:cNvPr id="5" name="Table 4">
            <a:extLst>
              <a:ext uri="{FF2B5EF4-FFF2-40B4-BE49-F238E27FC236}">
                <a16:creationId xmlns:a16="http://schemas.microsoft.com/office/drawing/2014/main" id="{0426E275-184E-954F-B28C-754569C6C43F}"/>
              </a:ext>
            </a:extLst>
          </p:cNvPr>
          <p:cNvGraphicFramePr>
            <a:graphicFrameLocks noGrp="1"/>
          </p:cNvGraphicFramePr>
          <p:nvPr/>
        </p:nvGraphicFramePr>
        <p:xfrm>
          <a:off x="5027173" y="3391646"/>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p:graphicFrame>
        <p:nvGraphicFramePr>
          <p:cNvPr id="7" name="Table 6">
            <a:extLst>
              <a:ext uri="{FF2B5EF4-FFF2-40B4-BE49-F238E27FC236}">
                <a16:creationId xmlns:a16="http://schemas.microsoft.com/office/drawing/2014/main" id="{055409A0-9F9C-0A49-A371-073FA2501988}"/>
              </a:ext>
            </a:extLst>
          </p:cNvPr>
          <p:cNvGraphicFramePr>
            <a:graphicFrameLocks noGrp="1"/>
          </p:cNvGraphicFramePr>
          <p:nvPr/>
        </p:nvGraphicFramePr>
        <p:xfrm>
          <a:off x="7892101" y="3189370"/>
          <a:ext cx="1866948" cy="1866948"/>
        </p:xfrm>
        <a:graphic>
          <a:graphicData uri="http://schemas.openxmlformats.org/drawingml/2006/table">
            <a:tbl>
              <a:tblPr bandRow="1">
                <a:tableStyleId>{616DA210-FB5B-4158-B5E0-FEB733F419BA}</a:tableStyleId>
              </a:tblPr>
              <a:tblGrid>
                <a:gridCol w="466737">
                  <a:extLst>
                    <a:ext uri="{9D8B030D-6E8A-4147-A177-3AD203B41FA5}">
                      <a16:colId xmlns:a16="http://schemas.microsoft.com/office/drawing/2014/main" val="3938681249"/>
                    </a:ext>
                  </a:extLst>
                </a:gridCol>
                <a:gridCol w="466737">
                  <a:extLst>
                    <a:ext uri="{9D8B030D-6E8A-4147-A177-3AD203B41FA5}">
                      <a16:colId xmlns:a16="http://schemas.microsoft.com/office/drawing/2014/main" val="958343021"/>
                    </a:ext>
                  </a:extLst>
                </a:gridCol>
                <a:gridCol w="466737">
                  <a:extLst>
                    <a:ext uri="{9D8B030D-6E8A-4147-A177-3AD203B41FA5}">
                      <a16:colId xmlns:a16="http://schemas.microsoft.com/office/drawing/2014/main" val="3600192417"/>
                    </a:ext>
                  </a:extLst>
                </a:gridCol>
                <a:gridCol w="466737">
                  <a:extLst>
                    <a:ext uri="{9D8B030D-6E8A-4147-A177-3AD203B41FA5}">
                      <a16:colId xmlns:a16="http://schemas.microsoft.com/office/drawing/2014/main" val="4289658554"/>
                    </a:ext>
                  </a:extLst>
                </a:gridCol>
              </a:tblGrid>
              <a:tr h="466737">
                <a:tc>
                  <a:txBody>
                    <a:bodyPr/>
                    <a:lstStyle/>
                    <a:p>
                      <a:pPr algn="ctr"/>
                      <a:r>
                        <a:rPr lang="en-US" sz="2200" dirty="0">
                          <a:latin typeface="Cambria Math" panose="02040503050406030204" pitchFamily="18" charset="0"/>
                          <a:ea typeface="Cambria Math" panose="02040503050406030204" pitchFamily="18" charset="0"/>
                        </a:rPr>
                        <a:t>0</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extLst>
                  <a:ext uri="{0D108BD9-81ED-4DB2-BD59-A6C34878D82A}">
                    <a16:rowId xmlns:a16="http://schemas.microsoft.com/office/drawing/2014/main" val="3546798777"/>
                  </a:ext>
                </a:extLst>
              </a:tr>
              <a:tr h="466737">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334537353"/>
                  </a:ext>
                </a:extLst>
              </a:tr>
              <a:tr h="466737">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4179063059"/>
                  </a:ext>
                </a:extLst>
              </a:tr>
              <a:tr h="466737">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19BC09-5C00-C845-8CE5-6F3C8D7F0900}"/>
                  </a:ext>
                </a:extLst>
              </p:cNvPr>
              <p:cNvSpPr txBox="1"/>
              <p:nvPr/>
            </p:nvSpPr>
            <p:spPr>
              <a:xfrm>
                <a:off x="7032874" y="3938178"/>
                <a:ext cx="2901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4C19BC09-5C00-C845-8CE5-6F3C8D7F0900}"/>
                  </a:ext>
                </a:extLst>
              </p:cNvPr>
              <p:cNvSpPr txBox="1">
                <a:spLocks noRot="1" noChangeAspect="1" noMove="1" noResize="1" noEditPoints="1" noAdjustHandles="1" noChangeArrowheads="1" noChangeShapeType="1" noTextEdit="1"/>
              </p:cNvSpPr>
              <p:nvPr/>
            </p:nvSpPr>
            <p:spPr>
              <a:xfrm>
                <a:off x="7032874" y="3938178"/>
                <a:ext cx="290143" cy="369332"/>
              </a:xfrm>
              <a:prstGeom prst="rect">
                <a:avLst/>
              </a:prstGeom>
              <a:blipFill>
                <a:blip r:embed="rId3"/>
                <a:stretch>
                  <a:fillRect l="-8333"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17D0B91-2922-5442-801B-F1804ED89A9B}"/>
                  </a:ext>
                </a:extLst>
              </p:cNvPr>
              <p:cNvSpPr txBox="1"/>
              <p:nvPr/>
            </p:nvSpPr>
            <p:spPr>
              <a:xfrm>
                <a:off x="4385769" y="3938177"/>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417D0B91-2922-5442-801B-F1804ED89A9B}"/>
                  </a:ext>
                </a:extLst>
              </p:cNvPr>
              <p:cNvSpPr txBox="1">
                <a:spLocks noRot="1" noChangeAspect="1" noMove="1" noResize="1" noEditPoints="1" noAdjustHandles="1" noChangeArrowheads="1" noChangeShapeType="1" noTextEdit="1"/>
              </p:cNvSpPr>
              <p:nvPr/>
            </p:nvSpPr>
            <p:spPr>
              <a:xfrm>
                <a:off x="4385769" y="3938177"/>
                <a:ext cx="209993" cy="369332"/>
              </a:xfrm>
              <a:prstGeom prst="rect">
                <a:avLst/>
              </a:prstGeom>
              <a:blipFill>
                <a:blip r:embed="rId4"/>
                <a:stretch>
                  <a:fillRect l="-17647" r="-23529"/>
                </a:stretch>
              </a:blipFill>
            </p:spPr>
            <p:txBody>
              <a:bodyPr/>
              <a:lstStyle/>
              <a:p>
                <a:r>
                  <a:rPr lang="en-US">
                    <a:noFill/>
                  </a:rPr>
                  <a:t> </a:t>
                </a:r>
              </a:p>
            </p:txBody>
          </p:sp>
        </mc:Fallback>
      </mc:AlternateContent>
    </p:spTree>
    <p:extLst>
      <p:ext uri="{BB962C8B-B14F-4D97-AF65-F5344CB8AC3E}">
        <p14:creationId xmlns:p14="http://schemas.microsoft.com/office/powerpoint/2010/main" val="1079521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81BC-AC25-1842-88E8-5522CD924D81}"/>
              </a:ext>
            </a:extLst>
          </p:cNvPr>
          <p:cNvSpPr>
            <a:spLocks noGrp="1"/>
          </p:cNvSpPr>
          <p:nvPr>
            <p:ph type="title"/>
          </p:nvPr>
        </p:nvSpPr>
        <p:spPr/>
        <p:txBody>
          <a:bodyPr/>
          <a:lstStyle/>
          <a:p>
            <a:r>
              <a:rPr lang="en-US" dirty="0"/>
              <a:t>Convolutional Filters</a:t>
            </a:r>
          </a:p>
        </p:txBody>
      </p:sp>
      <p:pic>
        <p:nvPicPr>
          <p:cNvPr id="6" name="Content Placeholder 10" descr="A rodent looking at the camera&#10;&#10;Description automatically generated">
            <a:extLst>
              <a:ext uri="{FF2B5EF4-FFF2-40B4-BE49-F238E27FC236}">
                <a16:creationId xmlns:a16="http://schemas.microsoft.com/office/drawing/2014/main" id="{F87621B5-1705-884F-B41C-9DF5676FCE03}"/>
              </a:ext>
            </a:extLst>
          </p:cNvPr>
          <p:cNvPicPr>
            <a:picLocks noGrp="1" noChangeAspect="1"/>
          </p:cNvPicPr>
          <p:nvPr>
            <p:ph idx="1"/>
          </p:nvPr>
        </p:nvPicPr>
        <p:blipFill>
          <a:blip r:embed="rId2"/>
          <a:stretch>
            <a:fillRect/>
          </a:stretch>
        </p:blipFill>
        <p:spPr>
          <a:xfrm>
            <a:off x="2407331" y="3412674"/>
            <a:ext cx="6819900" cy="2705100"/>
          </a:xfrm>
        </p:spPr>
      </p:pic>
      <p:pic>
        <p:nvPicPr>
          <p:cNvPr id="7" name="Picture 6" descr="A screenshot of a cell phone&#10;&#10;Description automatically generated">
            <a:extLst>
              <a:ext uri="{FF2B5EF4-FFF2-40B4-BE49-F238E27FC236}">
                <a16:creationId xmlns:a16="http://schemas.microsoft.com/office/drawing/2014/main" id="{BBFD5EA6-5420-6648-80E1-6BF7411BD587}"/>
              </a:ext>
            </a:extLst>
          </p:cNvPr>
          <p:cNvPicPr>
            <a:picLocks noChangeAspect="1"/>
          </p:cNvPicPr>
          <p:nvPr/>
        </p:nvPicPr>
        <p:blipFill>
          <a:blip r:embed="rId3"/>
          <a:stretch>
            <a:fillRect/>
          </a:stretch>
        </p:blipFill>
        <p:spPr>
          <a:xfrm>
            <a:off x="2407331" y="1701800"/>
            <a:ext cx="6819900" cy="1727200"/>
          </a:xfrm>
          <a:prstGeom prst="rect">
            <a:avLst/>
          </a:prstGeom>
        </p:spPr>
      </p:pic>
      <p:sp>
        <p:nvSpPr>
          <p:cNvPr id="8" name="TextBox 7">
            <a:extLst>
              <a:ext uri="{FF2B5EF4-FFF2-40B4-BE49-F238E27FC236}">
                <a16:creationId xmlns:a16="http://schemas.microsoft.com/office/drawing/2014/main" id="{E373D47B-0DB4-DA4C-A97D-8BDF7E172E4A}"/>
              </a:ext>
            </a:extLst>
          </p:cNvPr>
          <p:cNvSpPr txBox="1"/>
          <p:nvPr/>
        </p:nvSpPr>
        <p:spPr>
          <a:xfrm>
            <a:off x="3338174" y="6612051"/>
            <a:ext cx="7116792" cy="276999"/>
          </a:xfrm>
          <a:prstGeom prst="rect">
            <a:avLst/>
          </a:prstGeom>
          <a:noFill/>
        </p:spPr>
        <p:txBody>
          <a:bodyPr wrap="square" rtlCol="0">
            <a:spAutoFit/>
          </a:bodyPr>
          <a:lstStyle/>
          <a:p>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https://en.wikipedia.org/wiki/Kernel_(image_processing)</a:t>
            </a:r>
            <a:endParaRPr lang="en-US" sz="1200" dirty="0">
              <a:solidFill>
                <a:schemeClr val="bg1">
                  <a:lumMod val="50000"/>
                </a:schemeClr>
              </a:solidFill>
            </a:endParaRPr>
          </a:p>
        </p:txBody>
      </p:sp>
      <p:pic>
        <p:nvPicPr>
          <p:cNvPr id="9" name="Picture 8">
            <a:extLst>
              <a:ext uri="{FF2B5EF4-FFF2-40B4-BE49-F238E27FC236}">
                <a16:creationId xmlns:a16="http://schemas.microsoft.com/office/drawing/2014/main" id="{8B17089E-7FED-A94A-AD30-EFCDC9F5D407}"/>
              </a:ext>
            </a:extLst>
          </p:cNvPr>
          <p:cNvPicPr>
            <a:picLocks noChangeAspect="1"/>
          </p:cNvPicPr>
          <p:nvPr/>
        </p:nvPicPr>
        <p:blipFill>
          <a:blip r:embed="rId5"/>
          <a:stretch>
            <a:fillRect/>
          </a:stretch>
        </p:blipFill>
        <p:spPr>
          <a:xfrm>
            <a:off x="2482372" y="4873739"/>
            <a:ext cx="1285218" cy="1123688"/>
          </a:xfrm>
          <a:prstGeom prst="rect">
            <a:avLst/>
          </a:prstGeom>
        </p:spPr>
      </p:pic>
      <p:pic>
        <p:nvPicPr>
          <p:cNvPr id="10" name="Picture 9">
            <a:extLst>
              <a:ext uri="{FF2B5EF4-FFF2-40B4-BE49-F238E27FC236}">
                <a16:creationId xmlns:a16="http://schemas.microsoft.com/office/drawing/2014/main" id="{899D4E10-43C3-7140-8B95-D22294DA57CF}"/>
              </a:ext>
            </a:extLst>
          </p:cNvPr>
          <p:cNvPicPr>
            <a:picLocks noChangeAspect="1"/>
          </p:cNvPicPr>
          <p:nvPr/>
        </p:nvPicPr>
        <p:blipFill>
          <a:blip r:embed="rId5"/>
          <a:stretch>
            <a:fillRect/>
          </a:stretch>
        </p:blipFill>
        <p:spPr>
          <a:xfrm>
            <a:off x="7507792" y="4765224"/>
            <a:ext cx="1481739" cy="1295510"/>
          </a:xfrm>
          <a:prstGeom prst="rect">
            <a:avLst/>
          </a:prstGeom>
        </p:spPr>
      </p:pic>
      <p:pic>
        <p:nvPicPr>
          <p:cNvPr id="11" name="Picture 10">
            <a:extLst>
              <a:ext uri="{FF2B5EF4-FFF2-40B4-BE49-F238E27FC236}">
                <a16:creationId xmlns:a16="http://schemas.microsoft.com/office/drawing/2014/main" id="{A402C120-3A4C-DE4F-9556-B396878EC3EB}"/>
              </a:ext>
            </a:extLst>
          </p:cNvPr>
          <p:cNvPicPr>
            <a:picLocks noChangeAspect="1"/>
          </p:cNvPicPr>
          <p:nvPr/>
        </p:nvPicPr>
        <p:blipFill>
          <a:blip r:embed="rId6"/>
          <a:stretch>
            <a:fillRect/>
          </a:stretch>
        </p:blipFill>
        <p:spPr>
          <a:xfrm>
            <a:off x="838200" y="3234406"/>
            <a:ext cx="1305878" cy="1325564"/>
          </a:xfrm>
          <a:prstGeom prst="rect">
            <a:avLst/>
          </a:prstGeom>
        </p:spPr>
      </p:pic>
      <p:pic>
        <p:nvPicPr>
          <p:cNvPr id="12" name="Picture 11">
            <a:extLst>
              <a:ext uri="{FF2B5EF4-FFF2-40B4-BE49-F238E27FC236}">
                <a16:creationId xmlns:a16="http://schemas.microsoft.com/office/drawing/2014/main" id="{D56A7E88-2134-F541-B648-1E771F30B45A}"/>
              </a:ext>
            </a:extLst>
          </p:cNvPr>
          <p:cNvPicPr>
            <a:picLocks noChangeAspect="1"/>
          </p:cNvPicPr>
          <p:nvPr/>
        </p:nvPicPr>
        <p:blipFill>
          <a:blip r:embed="rId5"/>
          <a:stretch>
            <a:fillRect/>
          </a:stretch>
        </p:blipFill>
        <p:spPr>
          <a:xfrm>
            <a:off x="2482372" y="3548627"/>
            <a:ext cx="1285218" cy="1123688"/>
          </a:xfrm>
          <a:prstGeom prst="rect">
            <a:avLst/>
          </a:prstGeom>
        </p:spPr>
      </p:pic>
      <p:pic>
        <p:nvPicPr>
          <p:cNvPr id="13" name="Picture 12">
            <a:extLst>
              <a:ext uri="{FF2B5EF4-FFF2-40B4-BE49-F238E27FC236}">
                <a16:creationId xmlns:a16="http://schemas.microsoft.com/office/drawing/2014/main" id="{C2D16965-8664-094F-8173-9DF7EFDCB8E8}"/>
              </a:ext>
            </a:extLst>
          </p:cNvPr>
          <p:cNvPicPr>
            <a:picLocks noChangeAspect="1"/>
          </p:cNvPicPr>
          <p:nvPr/>
        </p:nvPicPr>
        <p:blipFill>
          <a:blip r:embed="rId5"/>
          <a:stretch>
            <a:fillRect/>
          </a:stretch>
        </p:blipFill>
        <p:spPr>
          <a:xfrm>
            <a:off x="7507792" y="3440112"/>
            <a:ext cx="1481739" cy="1295510"/>
          </a:xfrm>
          <a:prstGeom prst="rect">
            <a:avLst/>
          </a:prstGeom>
        </p:spPr>
      </p:pic>
      <p:pic>
        <p:nvPicPr>
          <p:cNvPr id="3" name="Picture 2">
            <a:extLst>
              <a:ext uri="{FF2B5EF4-FFF2-40B4-BE49-F238E27FC236}">
                <a16:creationId xmlns:a16="http://schemas.microsoft.com/office/drawing/2014/main" id="{CE0C5ECC-6864-9283-1509-1A6B85FFC4AF}"/>
              </a:ext>
            </a:extLst>
          </p:cNvPr>
          <p:cNvPicPr>
            <a:picLocks noChangeAspect="1"/>
          </p:cNvPicPr>
          <p:nvPr/>
        </p:nvPicPr>
        <p:blipFill>
          <a:blip r:embed="rId5"/>
          <a:stretch>
            <a:fillRect/>
          </a:stretch>
        </p:blipFill>
        <p:spPr>
          <a:xfrm>
            <a:off x="2482372" y="2229173"/>
            <a:ext cx="1285218" cy="1123688"/>
          </a:xfrm>
          <a:prstGeom prst="rect">
            <a:avLst/>
          </a:prstGeom>
        </p:spPr>
      </p:pic>
      <p:pic>
        <p:nvPicPr>
          <p:cNvPr id="4" name="Picture 3">
            <a:extLst>
              <a:ext uri="{FF2B5EF4-FFF2-40B4-BE49-F238E27FC236}">
                <a16:creationId xmlns:a16="http://schemas.microsoft.com/office/drawing/2014/main" id="{F881FA84-F5D8-A441-4876-AA791306BA0C}"/>
              </a:ext>
            </a:extLst>
          </p:cNvPr>
          <p:cNvPicPr>
            <a:picLocks noChangeAspect="1"/>
          </p:cNvPicPr>
          <p:nvPr/>
        </p:nvPicPr>
        <p:blipFill>
          <a:blip r:embed="rId5"/>
          <a:stretch>
            <a:fillRect/>
          </a:stretch>
        </p:blipFill>
        <p:spPr>
          <a:xfrm>
            <a:off x="7507792" y="2082489"/>
            <a:ext cx="1481739" cy="1295510"/>
          </a:xfrm>
          <a:prstGeom prst="rect">
            <a:avLst/>
          </a:prstGeom>
        </p:spPr>
      </p:pic>
    </p:spTree>
    <p:extLst>
      <p:ext uri="{BB962C8B-B14F-4D97-AF65-F5344CB8AC3E}">
        <p14:creationId xmlns:p14="http://schemas.microsoft.com/office/powerpoint/2010/main" val="371920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81BC-AC25-1842-88E8-5522CD924D81}"/>
              </a:ext>
            </a:extLst>
          </p:cNvPr>
          <p:cNvSpPr>
            <a:spLocks noGrp="1"/>
          </p:cNvSpPr>
          <p:nvPr>
            <p:ph type="title"/>
          </p:nvPr>
        </p:nvSpPr>
        <p:spPr/>
        <p:txBody>
          <a:bodyPr/>
          <a:lstStyle/>
          <a:p>
            <a:r>
              <a:rPr lang="en-US" dirty="0"/>
              <a:t>Convolutional Filters</a:t>
            </a:r>
          </a:p>
        </p:txBody>
      </p:sp>
      <p:pic>
        <p:nvPicPr>
          <p:cNvPr id="6" name="Content Placeholder 10" descr="A rodent looking at the camera&#10;&#10;Description automatically generated">
            <a:extLst>
              <a:ext uri="{FF2B5EF4-FFF2-40B4-BE49-F238E27FC236}">
                <a16:creationId xmlns:a16="http://schemas.microsoft.com/office/drawing/2014/main" id="{F87621B5-1705-884F-B41C-9DF5676FCE03}"/>
              </a:ext>
            </a:extLst>
          </p:cNvPr>
          <p:cNvPicPr>
            <a:picLocks noGrp="1" noChangeAspect="1"/>
          </p:cNvPicPr>
          <p:nvPr>
            <p:ph idx="1"/>
          </p:nvPr>
        </p:nvPicPr>
        <p:blipFill>
          <a:blip r:embed="rId2"/>
          <a:stretch>
            <a:fillRect/>
          </a:stretch>
        </p:blipFill>
        <p:spPr>
          <a:xfrm>
            <a:off x="2407331" y="3412674"/>
            <a:ext cx="6819900" cy="2705100"/>
          </a:xfrm>
        </p:spPr>
      </p:pic>
      <p:pic>
        <p:nvPicPr>
          <p:cNvPr id="7" name="Picture 6" descr="A screenshot of a cell phone&#10;&#10;Description automatically generated">
            <a:extLst>
              <a:ext uri="{FF2B5EF4-FFF2-40B4-BE49-F238E27FC236}">
                <a16:creationId xmlns:a16="http://schemas.microsoft.com/office/drawing/2014/main" id="{BBFD5EA6-5420-6648-80E1-6BF7411BD587}"/>
              </a:ext>
            </a:extLst>
          </p:cNvPr>
          <p:cNvPicPr>
            <a:picLocks noChangeAspect="1"/>
          </p:cNvPicPr>
          <p:nvPr/>
        </p:nvPicPr>
        <p:blipFill>
          <a:blip r:embed="rId3"/>
          <a:stretch>
            <a:fillRect/>
          </a:stretch>
        </p:blipFill>
        <p:spPr>
          <a:xfrm>
            <a:off x="2407331" y="1701800"/>
            <a:ext cx="6819900" cy="1727200"/>
          </a:xfrm>
          <a:prstGeom prst="rect">
            <a:avLst/>
          </a:prstGeom>
        </p:spPr>
      </p:pic>
      <p:sp>
        <p:nvSpPr>
          <p:cNvPr id="8" name="TextBox 7">
            <a:extLst>
              <a:ext uri="{FF2B5EF4-FFF2-40B4-BE49-F238E27FC236}">
                <a16:creationId xmlns:a16="http://schemas.microsoft.com/office/drawing/2014/main" id="{E373D47B-0DB4-DA4C-A97D-8BDF7E172E4A}"/>
              </a:ext>
            </a:extLst>
          </p:cNvPr>
          <p:cNvSpPr txBox="1"/>
          <p:nvPr/>
        </p:nvSpPr>
        <p:spPr>
          <a:xfrm>
            <a:off x="3338174" y="6612051"/>
            <a:ext cx="7116792" cy="276999"/>
          </a:xfrm>
          <a:prstGeom prst="rect">
            <a:avLst/>
          </a:prstGeom>
          <a:noFill/>
        </p:spPr>
        <p:txBody>
          <a:bodyPr wrap="square" rtlCol="0">
            <a:spAutoFit/>
          </a:bodyPr>
          <a:lstStyle/>
          <a:p>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https://en.wikipedia.org/wiki/Kernel_(image_processing)</a:t>
            </a:r>
            <a:endParaRPr lang="en-US" sz="1200" dirty="0">
              <a:solidFill>
                <a:schemeClr val="bg1">
                  <a:lumMod val="50000"/>
                </a:schemeClr>
              </a:solidFill>
            </a:endParaRPr>
          </a:p>
        </p:txBody>
      </p:sp>
      <p:pic>
        <p:nvPicPr>
          <p:cNvPr id="9" name="Picture 8">
            <a:extLst>
              <a:ext uri="{FF2B5EF4-FFF2-40B4-BE49-F238E27FC236}">
                <a16:creationId xmlns:a16="http://schemas.microsoft.com/office/drawing/2014/main" id="{8B17089E-7FED-A94A-AD30-EFCDC9F5D407}"/>
              </a:ext>
            </a:extLst>
          </p:cNvPr>
          <p:cNvPicPr>
            <a:picLocks noChangeAspect="1"/>
          </p:cNvPicPr>
          <p:nvPr/>
        </p:nvPicPr>
        <p:blipFill>
          <a:blip r:embed="rId5"/>
          <a:stretch>
            <a:fillRect/>
          </a:stretch>
        </p:blipFill>
        <p:spPr>
          <a:xfrm>
            <a:off x="2482372" y="4873739"/>
            <a:ext cx="1285218" cy="1123688"/>
          </a:xfrm>
          <a:prstGeom prst="rect">
            <a:avLst/>
          </a:prstGeom>
        </p:spPr>
      </p:pic>
      <p:pic>
        <p:nvPicPr>
          <p:cNvPr id="10" name="Picture 9">
            <a:extLst>
              <a:ext uri="{FF2B5EF4-FFF2-40B4-BE49-F238E27FC236}">
                <a16:creationId xmlns:a16="http://schemas.microsoft.com/office/drawing/2014/main" id="{899D4E10-43C3-7140-8B95-D22294DA57CF}"/>
              </a:ext>
            </a:extLst>
          </p:cNvPr>
          <p:cNvPicPr>
            <a:picLocks noChangeAspect="1"/>
          </p:cNvPicPr>
          <p:nvPr/>
        </p:nvPicPr>
        <p:blipFill>
          <a:blip r:embed="rId5"/>
          <a:stretch>
            <a:fillRect/>
          </a:stretch>
        </p:blipFill>
        <p:spPr>
          <a:xfrm>
            <a:off x="7507792" y="4765224"/>
            <a:ext cx="1481739" cy="1295510"/>
          </a:xfrm>
          <a:prstGeom prst="rect">
            <a:avLst/>
          </a:prstGeom>
        </p:spPr>
      </p:pic>
      <p:pic>
        <p:nvPicPr>
          <p:cNvPr id="11" name="Picture 10">
            <a:extLst>
              <a:ext uri="{FF2B5EF4-FFF2-40B4-BE49-F238E27FC236}">
                <a16:creationId xmlns:a16="http://schemas.microsoft.com/office/drawing/2014/main" id="{A402C120-3A4C-DE4F-9556-B396878EC3EB}"/>
              </a:ext>
            </a:extLst>
          </p:cNvPr>
          <p:cNvPicPr>
            <a:picLocks noChangeAspect="1"/>
          </p:cNvPicPr>
          <p:nvPr/>
        </p:nvPicPr>
        <p:blipFill>
          <a:blip r:embed="rId6"/>
          <a:stretch>
            <a:fillRect/>
          </a:stretch>
        </p:blipFill>
        <p:spPr>
          <a:xfrm>
            <a:off x="838200" y="3234406"/>
            <a:ext cx="1305878" cy="1325564"/>
          </a:xfrm>
          <a:prstGeom prst="rect">
            <a:avLst/>
          </a:prstGeom>
        </p:spPr>
      </p:pic>
      <p:pic>
        <p:nvPicPr>
          <p:cNvPr id="12" name="Picture 11">
            <a:extLst>
              <a:ext uri="{FF2B5EF4-FFF2-40B4-BE49-F238E27FC236}">
                <a16:creationId xmlns:a16="http://schemas.microsoft.com/office/drawing/2014/main" id="{D56A7E88-2134-F541-B648-1E771F30B45A}"/>
              </a:ext>
            </a:extLst>
          </p:cNvPr>
          <p:cNvPicPr>
            <a:picLocks noChangeAspect="1"/>
          </p:cNvPicPr>
          <p:nvPr/>
        </p:nvPicPr>
        <p:blipFill>
          <a:blip r:embed="rId5"/>
          <a:stretch>
            <a:fillRect/>
          </a:stretch>
        </p:blipFill>
        <p:spPr>
          <a:xfrm>
            <a:off x="2482372" y="3548627"/>
            <a:ext cx="1285218" cy="1123688"/>
          </a:xfrm>
          <a:prstGeom prst="rect">
            <a:avLst/>
          </a:prstGeom>
        </p:spPr>
      </p:pic>
      <p:pic>
        <p:nvPicPr>
          <p:cNvPr id="13" name="Picture 12">
            <a:extLst>
              <a:ext uri="{FF2B5EF4-FFF2-40B4-BE49-F238E27FC236}">
                <a16:creationId xmlns:a16="http://schemas.microsoft.com/office/drawing/2014/main" id="{C2D16965-8664-094F-8173-9DF7EFDCB8E8}"/>
              </a:ext>
            </a:extLst>
          </p:cNvPr>
          <p:cNvPicPr>
            <a:picLocks noChangeAspect="1"/>
          </p:cNvPicPr>
          <p:nvPr/>
        </p:nvPicPr>
        <p:blipFill>
          <a:blip r:embed="rId5"/>
          <a:stretch>
            <a:fillRect/>
          </a:stretch>
        </p:blipFill>
        <p:spPr>
          <a:xfrm>
            <a:off x="7507792" y="3440112"/>
            <a:ext cx="1481739" cy="1295510"/>
          </a:xfrm>
          <a:prstGeom prst="rect">
            <a:avLst/>
          </a:prstGeom>
        </p:spPr>
      </p:pic>
    </p:spTree>
    <p:extLst>
      <p:ext uri="{BB962C8B-B14F-4D97-AF65-F5344CB8AC3E}">
        <p14:creationId xmlns:p14="http://schemas.microsoft.com/office/powerpoint/2010/main" val="244684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81BC-AC25-1842-88E8-5522CD924D81}"/>
              </a:ext>
            </a:extLst>
          </p:cNvPr>
          <p:cNvSpPr>
            <a:spLocks noGrp="1"/>
          </p:cNvSpPr>
          <p:nvPr>
            <p:ph type="title"/>
          </p:nvPr>
        </p:nvSpPr>
        <p:spPr/>
        <p:txBody>
          <a:bodyPr/>
          <a:lstStyle/>
          <a:p>
            <a:r>
              <a:rPr lang="en-US" dirty="0"/>
              <a:t>Convolutional Filters</a:t>
            </a:r>
          </a:p>
        </p:txBody>
      </p:sp>
      <p:pic>
        <p:nvPicPr>
          <p:cNvPr id="6" name="Content Placeholder 10" descr="A rodent looking at the camera&#10;&#10;Description automatically generated">
            <a:extLst>
              <a:ext uri="{FF2B5EF4-FFF2-40B4-BE49-F238E27FC236}">
                <a16:creationId xmlns:a16="http://schemas.microsoft.com/office/drawing/2014/main" id="{F87621B5-1705-884F-B41C-9DF5676FCE03}"/>
              </a:ext>
            </a:extLst>
          </p:cNvPr>
          <p:cNvPicPr>
            <a:picLocks noGrp="1" noChangeAspect="1"/>
          </p:cNvPicPr>
          <p:nvPr>
            <p:ph idx="1"/>
          </p:nvPr>
        </p:nvPicPr>
        <p:blipFill>
          <a:blip r:embed="rId2"/>
          <a:stretch>
            <a:fillRect/>
          </a:stretch>
        </p:blipFill>
        <p:spPr>
          <a:xfrm>
            <a:off x="2407331" y="3412674"/>
            <a:ext cx="6819900" cy="2705100"/>
          </a:xfrm>
        </p:spPr>
      </p:pic>
      <p:pic>
        <p:nvPicPr>
          <p:cNvPr id="7" name="Picture 6" descr="A screenshot of a cell phone&#10;&#10;Description automatically generated">
            <a:extLst>
              <a:ext uri="{FF2B5EF4-FFF2-40B4-BE49-F238E27FC236}">
                <a16:creationId xmlns:a16="http://schemas.microsoft.com/office/drawing/2014/main" id="{BBFD5EA6-5420-6648-80E1-6BF7411BD587}"/>
              </a:ext>
            </a:extLst>
          </p:cNvPr>
          <p:cNvPicPr>
            <a:picLocks noChangeAspect="1"/>
          </p:cNvPicPr>
          <p:nvPr/>
        </p:nvPicPr>
        <p:blipFill>
          <a:blip r:embed="rId3"/>
          <a:stretch>
            <a:fillRect/>
          </a:stretch>
        </p:blipFill>
        <p:spPr>
          <a:xfrm>
            <a:off x="2407331" y="1701800"/>
            <a:ext cx="6819900" cy="1727200"/>
          </a:xfrm>
          <a:prstGeom prst="rect">
            <a:avLst/>
          </a:prstGeom>
        </p:spPr>
      </p:pic>
      <p:sp>
        <p:nvSpPr>
          <p:cNvPr id="8" name="TextBox 7">
            <a:extLst>
              <a:ext uri="{FF2B5EF4-FFF2-40B4-BE49-F238E27FC236}">
                <a16:creationId xmlns:a16="http://schemas.microsoft.com/office/drawing/2014/main" id="{E373D47B-0DB4-DA4C-A97D-8BDF7E172E4A}"/>
              </a:ext>
            </a:extLst>
          </p:cNvPr>
          <p:cNvSpPr txBox="1"/>
          <p:nvPr/>
        </p:nvSpPr>
        <p:spPr>
          <a:xfrm>
            <a:off x="3338174" y="6612051"/>
            <a:ext cx="7116792" cy="276999"/>
          </a:xfrm>
          <a:prstGeom prst="rect">
            <a:avLst/>
          </a:prstGeom>
          <a:noFill/>
        </p:spPr>
        <p:txBody>
          <a:bodyPr wrap="square" rtlCol="0">
            <a:spAutoFit/>
          </a:bodyPr>
          <a:lstStyle/>
          <a:p>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https://en.wikipedia.org/wiki/Kernel_(image_processing)</a:t>
            </a:r>
            <a:endParaRPr lang="en-US" sz="1200" dirty="0">
              <a:solidFill>
                <a:schemeClr val="bg1">
                  <a:lumMod val="50000"/>
                </a:schemeClr>
              </a:solidFill>
            </a:endParaRPr>
          </a:p>
        </p:txBody>
      </p:sp>
      <p:pic>
        <p:nvPicPr>
          <p:cNvPr id="9" name="Picture 8">
            <a:extLst>
              <a:ext uri="{FF2B5EF4-FFF2-40B4-BE49-F238E27FC236}">
                <a16:creationId xmlns:a16="http://schemas.microsoft.com/office/drawing/2014/main" id="{8B17089E-7FED-A94A-AD30-EFCDC9F5D407}"/>
              </a:ext>
            </a:extLst>
          </p:cNvPr>
          <p:cNvPicPr>
            <a:picLocks noChangeAspect="1"/>
          </p:cNvPicPr>
          <p:nvPr/>
        </p:nvPicPr>
        <p:blipFill>
          <a:blip r:embed="rId5"/>
          <a:stretch>
            <a:fillRect/>
          </a:stretch>
        </p:blipFill>
        <p:spPr>
          <a:xfrm>
            <a:off x="2482372" y="4873739"/>
            <a:ext cx="1285218" cy="1123688"/>
          </a:xfrm>
          <a:prstGeom prst="rect">
            <a:avLst/>
          </a:prstGeom>
        </p:spPr>
      </p:pic>
      <p:pic>
        <p:nvPicPr>
          <p:cNvPr id="10" name="Picture 9">
            <a:extLst>
              <a:ext uri="{FF2B5EF4-FFF2-40B4-BE49-F238E27FC236}">
                <a16:creationId xmlns:a16="http://schemas.microsoft.com/office/drawing/2014/main" id="{899D4E10-43C3-7140-8B95-D22294DA57CF}"/>
              </a:ext>
            </a:extLst>
          </p:cNvPr>
          <p:cNvPicPr>
            <a:picLocks noChangeAspect="1"/>
          </p:cNvPicPr>
          <p:nvPr/>
        </p:nvPicPr>
        <p:blipFill>
          <a:blip r:embed="rId5"/>
          <a:stretch>
            <a:fillRect/>
          </a:stretch>
        </p:blipFill>
        <p:spPr>
          <a:xfrm>
            <a:off x="7507792" y="4765224"/>
            <a:ext cx="1481739" cy="1295510"/>
          </a:xfrm>
          <a:prstGeom prst="rect">
            <a:avLst/>
          </a:prstGeom>
        </p:spPr>
      </p:pic>
      <p:pic>
        <p:nvPicPr>
          <p:cNvPr id="11" name="Picture 10">
            <a:extLst>
              <a:ext uri="{FF2B5EF4-FFF2-40B4-BE49-F238E27FC236}">
                <a16:creationId xmlns:a16="http://schemas.microsoft.com/office/drawing/2014/main" id="{A402C120-3A4C-DE4F-9556-B396878EC3EB}"/>
              </a:ext>
            </a:extLst>
          </p:cNvPr>
          <p:cNvPicPr>
            <a:picLocks noChangeAspect="1"/>
          </p:cNvPicPr>
          <p:nvPr/>
        </p:nvPicPr>
        <p:blipFill>
          <a:blip r:embed="rId6"/>
          <a:stretch>
            <a:fillRect/>
          </a:stretch>
        </p:blipFill>
        <p:spPr>
          <a:xfrm>
            <a:off x="838200" y="3234406"/>
            <a:ext cx="1305878" cy="1325564"/>
          </a:xfrm>
          <a:prstGeom prst="rect">
            <a:avLst/>
          </a:prstGeom>
        </p:spPr>
      </p:pic>
    </p:spTree>
    <p:extLst>
      <p:ext uri="{BB962C8B-B14F-4D97-AF65-F5344CB8AC3E}">
        <p14:creationId xmlns:p14="http://schemas.microsoft.com/office/powerpoint/2010/main" val="362069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81BC-AC25-1842-88E8-5522CD924D81}"/>
              </a:ext>
            </a:extLst>
          </p:cNvPr>
          <p:cNvSpPr>
            <a:spLocks noGrp="1"/>
          </p:cNvSpPr>
          <p:nvPr>
            <p:ph type="title"/>
          </p:nvPr>
        </p:nvSpPr>
        <p:spPr/>
        <p:txBody>
          <a:bodyPr/>
          <a:lstStyle/>
          <a:p>
            <a:r>
              <a:rPr lang="en-US" dirty="0"/>
              <a:t>Convolutional Filters</a:t>
            </a:r>
          </a:p>
        </p:txBody>
      </p:sp>
      <p:pic>
        <p:nvPicPr>
          <p:cNvPr id="6" name="Content Placeholder 10" descr="A rodent looking at the camera&#10;&#10;Description automatically generated">
            <a:extLst>
              <a:ext uri="{FF2B5EF4-FFF2-40B4-BE49-F238E27FC236}">
                <a16:creationId xmlns:a16="http://schemas.microsoft.com/office/drawing/2014/main" id="{F87621B5-1705-884F-B41C-9DF5676FCE03}"/>
              </a:ext>
            </a:extLst>
          </p:cNvPr>
          <p:cNvPicPr>
            <a:picLocks noGrp="1" noChangeAspect="1"/>
          </p:cNvPicPr>
          <p:nvPr>
            <p:ph idx="1"/>
          </p:nvPr>
        </p:nvPicPr>
        <p:blipFill>
          <a:blip r:embed="rId2"/>
          <a:stretch>
            <a:fillRect/>
          </a:stretch>
        </p:blipFill>
        <p:spPr>
          <a:xfrm>
            <a:off x="2407331" y="3412674"/>
            <a:ext cx="6819900" cy="2705100"/>
          </a:xfrm>
        </p:spPr>
      </p:pic>
      <p:pic>
        <p:nvPicPr>
          <p:cNvPr id="7" name="Picture 6" descr="A screenshot of a cell phone&#10;&#10;Description automatically generated">
            <a:extLst>
              <a:ext uri="{FF2B5EF4-FFF2-40B4-BE49-F238E27FC236}">
                <a16:creationId xmlns:a16="http://schemas.microsoft.com/office/drawing/2014/main" id="{BBFD5EA6-5420-6648-80E1-6BF7411BD587}"/>
              </a:ext>
            </a:extLst>
          </p:cNvPr>
          <p:cNvPicPr>
            <a:picLocks noChangeAspect="1"/>
          </p:cNvPicPr>
          <p:nvPr/>
        </p:nvPicPr>
        <p:blipFill>
          <a:blip r:embed="rId3"/>
          <a:stretch>
            <a:fillRect/>
          </a:stretch>
        </p:blipFill>
        <p:spPr>
          <a:xfrm>
            <a:off x="2407331" y="1701800"/>
            <a:ext cx="6819900" cy="1727200"/>
          </a:xfrm>
          <a:prstGeom prst="rect">
            <a:avLst/>
          </a:prstGeom>
        </p:spPr>
      </p:pic>
      <p:sp>
        <p:nvSpPr>
          <p:cNvPr id="9" name="TextBox 8">
            <a:extLst>
              <a:ext uri="{FF2B5EF4-FFF2-40B4-BE49-F238E27FC236}">
                <a16:creationId xmlns:a16="http://schemas.microsoft.com/office/drawing/2014/main" id="{49FD3860-C87C-F141-B7AA-060665B9D232}"/>
              </a:ext>
            </a:extLst>
          </p:cNvPr>
          <p:cNvSpPr txBox="1"/>
          <p:nvPr/>
        </p:nvSpPr>
        <p:spPr>
          <a:xfrm>
            <a:off x="3338174" y="6612051"/>
            <a:ext cx="7116792" cy="276999"/>
          </a:xfrm>
          <a:prstGeom prst="rect">
            <a:avLst/>
          </a:prstGeom>
          <a:noFill/>
        </p:spPr>
        <p:txBody>
          <a:bodyPr wrap="square" rtlCol="0">
            <a:spAutoFit/>
          </a:bodyPr>
          <a:lstStyle/>
          <a:p>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https://en.wikipedia.org/wiki/Kernel_(image_processing)</a:t>
            </a:r>
            <a:endParaRPr lang="en-US" sz="1200" dirty="0">
              <a:solidFill>
                <a:schemeClr val="bg1">
                  <a:lumMod val="50000"/>
                </a:schemeClr>
              </a:solidFill>
            </a:endParaRPr>
          </a:p>
        </p:txBody>
      </p:sp>
      <p:pic>
        <p:nvPicPr>
          <p:cNvPr id="10" name="Picture 9">
            <a:extLst>
              <a:ext uri="{FF2B5EF4-FFF2-40B4-BE49-F238E27FC236}">
                <a16:creationId xmlns:a16="http://schemas.microsoft.com/office/drawing/2014/main" id="{6DD345B7-2FEB-B341-96E1-D92276F04362}"/>
              </a:ext>
            </a:extLst>
          </p:cNvPr>
          <p:cNvPicPr>
            <a:picLocks noChangeAspect="1"/>
          </p:cNvPicPr>
          <p:nvPr/>
        </p:nvPicPr>
        <p:blipFill>
          <a:blip r:embed="rId5"/>
          <a:stretch>
            <a:fillRect/>
          </a:stretch>
        </p:blipFill>
        <p:spPr>
          <a:xfrm>
            <a:off x="838200" y="3234406"/>
            <a:ext cx="1305878" cy="1325564"/>
          </a:xfrm>
          <a:prstGeom prst="rect">
            <a:avLst/>
          </a:prstGeom>
        </p:spPr>
      </p:pic>
    </p:spTree>
    <p:extLst>
      <p:ext uri="{BB962C8B-B14F-4D97-AF65-F5344CB8AC3E}">
        <p14:creationId xmlns:p14="http://schemas.microsoft.com/office/powerpoint/2010/main" val="2412201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81BC-AC25-1842-88E8-5522CD924D81}"/>
              </a:ext>
            </a:extLst>
          </p:cNvPr>
          <p:cNvSpPr>
            <a:spLocks noGrp="1"/>
          </p:cNvSpPr>
          <p:nvPr>
            <p:ph type="title"/>
          </p:nvPr>
        </p:nvSpPr>
        <p:spPr/>
        <p:txBody>
          <a:bodyPr/>
          <a:lstStyle/>
          <a:p>
            <a:r>
              <a:rPr lang="en-US" dirty="0"/>
              <a:t>Convolutional Filters</a:t>
            </a:r>
          </a:p>
        </p:txBody>
      </p:sp>
      <p:pic>
        <p:nvPicPr>
          <p:cNvPr id="6" name="Content Placeholder 10" descr="A rodent looking at the camera&#10;&#10;Description automatically generated">
            <a:extLst>
              <a:ext uri="{FF2B5EF4-FFF2-40B4-BE49-F238E27FC236}">
                <a16:creationId xmlns:a16="http://schemas.microsoft.com/office/drawing/2014/main" id="{F87621B5-1705-884F-B41C-9DF5676FCE03}"/>
              </a:ext>
            </a:extLst>
          </p:cNvPr>
          <p:cNvPicPr>
            <a:picLocks noGrp="1" noChangeAspect="1"/>
          </p:cNvPicPr>
          <p:nvPr>
            <p:ph idx="1"/>
          </p:nvPr>
        </p:nvPicPr>
        <p:blipFill>
          <a:blip r:embed="rId2"/>
          <a:stretch>
            <a:fillRect/>
          </a:stretch>
        </p:blipFill>
        <p:spPr>
          <a:xfrm>
            <a:off x="2407331" y="3412674"/>
            <a:ext cx="6819900" cy="2705100"/>
          </a:xfrm>
        </p:spPr>
      </p:pic>
      <p:pic>
        <p:nvPicPr>
          <p:cNvPr id="7" name="Picture 6" descr="A screenshot of a cell phone&#10;&#10;Description automatically generated">
            <a:extLst>
              <a:ext uri="{FF2B5EF4-FFF2-40B4-BE49-F238E27FC236}">
                <a16:creationId xmlns:a16="http://schemas.microsoft.com/office/drawing/2014/main" id="{BBFD5EA6-5420-6648-80E1-6BF7411BD587}"/>
              </a:ext>
            </a:extLst>
          </p:cNvPr>
          <p:cNvPicPr>
            <a:picLocks noChangeAspect="1"/>
          </p:cNvPicPr>
          <p:nvPr/>
        </p:nvPicPr>
        <p:blipFill>
          <a:blip r:embed="rId3"/>
          <a:stretch>
            <a:fillRect/>
          </a:stretch>
        </p:blipFill>
        <p:spPr>
          <a:xfrm>
            <a:off x="2407331" y="1701800"/>
            <a:ext cx="6819900" cy="1727200"/>
          </a:xfrm>
          <a:prstGeom prst="rect">
            <a:avLst/>
          </a:prstGeom>
        </p:spPr>
      </p:pic>
      <p:sp>
        <p:nvSpPr>
          <p:cNvPr id="9" name="TextBox 8">
            <a:extLst>
              <a:ext uri="{FF2B5EF4-FFF2-40B4-BE49-F238E27FC236}">
                <a16:creationId xmlns:a16="http://schemas.microsoft.com/office/drawing/2014/main" id="{49FD3860-C87C-F141-B7AA-060665B9D232}"/>
              </a:ext>
            </a:extLst>
          </p:cNvPr>
          <p:cNvSpPr txBox="1"/>
          <p:nvPr/>
        </p:nvSpPr>
        <p:spPr>
          <a:xfrm>
            <a:off x="3338174" y="6612051"/>
            <a:ext cx="7116792" cy="276999"/>
          </a:xfrm>
          <a:prstGeom prst="rect">
            <a:avLst/>
          </a:prstGeom>
          <a:noFill/>
        </p:spPr>
        <p:txBody>
          <a:bodyPr wrap="square" rtlCol="0">
            <a:spAutoFit/>
          </a:bodyPr>
          <a:lstStyle/>
          <a:p>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https://en.wikipedia.org/wiki/Kernel_(image_processing)</a:t>
            </a:r>
            <a:endParaRPr lang="en-US" sz="1200" dirty="0">
              <a:solidFill>
                <a:schemeClr val="bg1">
                  <a:lumMod val="50000"/>
                </a:schemeClr>
              </a:solidFill>
            </a:endParaRPr>
          </a:p>
        </p:txBody>
      </p:sp>
      <p:pic>
        <p:nvPicPr>
          <p:cNvPr id="10" name="Picture 9">
            <a:extLst>
              <a:ext uri="{FF2B5EF4-FFF2-40B4-BE49-F238E27FC236}">
                <a16:creationId xmlns:a16="http://schemas.microsoft.com/office/drawing/2014/main" id="{6DD345B7-2FEB-B341-96E1-D92276F04362}"/>
              </a:ext>
            </a:extLst>
          </p:cNvPr>
          <p:cNvPicPr>
            <a:picLocks noChangeAspect="1"/>
          </p:cNvPicPr>
          <p:nvPr/>
        </p:nvPicPr>
        <p:blipFill>
          <a:blip r:embed="rId5"/>
          <a:stretch>
            <a:fillRect/>
          </a:stretch>
        </p:blipFill>
        <p:spPr>
          <a:xfrm>
            <a:off x="838200" y="3234406"/>
            <a:ext cx="1305878" cy="1325564"/>
          </a:xfrm>
          <a:prstGeom prst="rect">
            <a:avLst/>
          </a:prstGeom>
        </p:spPr>
      </p:pic>
      <p:pic>
        <p:nvPicPr>
          <p:cNvPr id="8" name="Picture 7">
            <a:extLst>
              <a:ext uri="{FF2B5EF4-FFF2-40B4-BE49-F238E27FC236}">
                <a16:creationId xmlns:a16="http://schemas.microsoft.com/office/drawing/2014/main" id="{2D4C9C4B-B976-C8BB-8E6F-9C1D9126E81E}"/>
              </a:ext>
            </a:extLst>
          </p:cNvPr>
          <p:cNvPicPr>
            <a:picLocks noChangeAspect="1"/>
          </p:cNvPicPr>
          <p:nvPr/>
        </p:nvPicPr>
        <p:blipFill>
          <a:blip r:embed="rId6"/>
          <a:stretch>
            <a:fillRect/>
          </a:stretch>
        </p:blipFill>
        <p:spPr>
          <a:xfrm>
            <a:off x="2425993" y="3403343"/>
            <a:ext cx="6819900" cy="2768726"/>
          </a:xfrm>
          <a:prstGeom prst="rect">
            <a:avLst/>
          </a:prstGeom>
        </p:spPr>
      </p:pic>
    </p:spTree>
    <p:extLst>
      <p:ext uri="{BB962C8B-B14F-4D97-AF65-F5344CB8AC3E}">
        <p14:creationId xmlns:p14="http://schemas.microsoft.com/office/powerpoint/2010/main" val="3905563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81BC-AC25-1842-88E8-5522CD924D81}"/>
              </a:ext>
            </a:extLst>
          </p:cNvPr>
          <p:cNvSpPr>
            <a:spLocks noGrp="1"/>
          </p:cNvSpPr>
          <p:nvPr>
            <p:ph type="title"/>
          </p:nvPr>
        </p:nvSpPr>
        <p:spPr/>
        <p:txBody>
          <a:bodyPr/>
          <a:lstStyle/>
          <a:p>
            <a:r>
              <a:rPr lang="en-US" dirty="0"/>
              <a:t>Convolutional Filters</a:t>
            </a:r>
          </a:p>
        </p:txBody>
      </p:sp>
      <p:pic>
        <p:nvPicPr>
          <p:cNvPr id="6" name="Content Placeholder 10" descr="A rodent looking at the camera&#10;&#10;Description automatically generated">
            <a:extLst>
              <a:ext uri="{FF2B5EF4-FFF2-40B4-BE49-F238E27FC236}">
                <a16:creationId xmlns:a16="http://schemas.microsoft.com/office/drawing/2014/main" id="{F87621B5-1705-884F-B41C-9DF5676FCE03}"/>
              </a:ext>
            </a:extLst>
          </p:cNvPr>
          <p:cNvPicPr>
            <a:picLocks noGrp="1" noChangeAspect="1"/>
          </p:cNvPicPr>
          <p:nvPr>
            <p:ph idx="1"/>
          </p:nvPr>
        </p:nvPicPr>
        <p:blipFill>
          <a:blip r:embed="rId2"/>
          <a:stretch>
            <a:fillRect/>
          </a:stretch>
        </p:blipFill>
        <p:spPr>
          <a:xfrm>
            <a:off x="2407331" y="3412674"/>
            <a:ext cx="6819900" cy="2705100"/>
          </a:xfrm>
        </p:spPr>
      </p:pic>
      <p:pic>
        <p:nvPicPr>
          <p:cNvPr id="7" name="Picture 6" descr="A screenshot of a cell phone&#10;&#10;Description automatically generated">
            <a:extLst>
              <a:ext uri="{FF2B5EF4-FFF2-40B4-BE49-F238E27FC236}">
                <a16:creationId xmlns:a16="http://schemas.microsoft.com/office/drawing/2014/main" id="{BBFD5EA6-5420-6648-80E1-6BF7411BD587}"/>
              </a:ext>
            </a:extLst>
          </p:cNvPr>
          <p:cNvPicPr>
            <a:picLocks noChangeAspect="1"/>
          </p:cNvPicPr>
          <p:nvPr/>
        </p:nvPicPr>
        <p:blipFill>
          <a:blip r:embed="rId3"/>
          <a:stretch>
            <a:fillRect/>
          </a:stretch>
        </p:blipFill>
        <p:spPr>
          <a:xfrm>
            <a:off x="2407331" y="1701800"/>
            <a:ext cx="6819900" cy="1727200"/>
          </a:xfrm>
          <a:prstGeom prst="rect">
            <a:avLst/>
          </a:prstGeom>
        </p:spPr>
      </p:pic>
      <p:sp>
        <p:nvSpPr>
          <p:cNvPr id="9" name="TextBox 8">
            <a:extLst>
              <a:ext uri="{FF2B5EF4-FFF2-40B4-BE49-F238E27FC236}">
                <a16:creationId xmlns:a16="http://schemas.microsoft.com/office/drawing/2014/main" id="{49FD3860-C87C-F141-B7AA-060665B9D232}"/>
              </a:ext>
            </a:extLst>
          </p:cNvPr>
          <p:cNvSpPr txBox="1"/>
          <p:nvPr/>
        </p:nvSpPr>
        <p:spPr>
          <a:xfrm>
            <a:off x="3338174" y="6612051"/>
            <a:ext cx="7116792" cy="276999"/>
          </a:xfrm>
          <a:prstGeom prst="rect">
            <a:avLst/>
          </a:prstGeom>
          <a:noFill/>
        </p:spPr>
        <p:txBody>
          <a:bodyPr wrap="square" rtlCol="0">
            <a:spAutoFit/>
          </a:bodyPr>
          <a:lstStyle/>
          <a:p>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https://en.wikipedia.org/wiki/Kernel_(image_processing)</a:t>
            </a:r>
            <a:endParaRPr lang="en-US" sz="1200" dirty="0">
              <a:solidFill>
                <a:schemeClr val="bg1">
                  <a:lumMod val="50000"/>
                </a:schemeClr>
              </a:solidFill>
            </a:endParaRPr>
          </a:p>
        </p:txBody>
      </p:sp>
      <p:pic>
        <p:nvPicPr>
          <p:cNvPr id="10" name="Picture 9">
            <a:extLst>
              <a:ext uri="{FF2B5EF4-FFF2-40B4-BE49-F238E27FC236}">
                <a16:creationId xmlns:a16="http://schemas.microsoft.com/office/drawing/2014/main" id="{6DD345B7-2FEB-B341-96E1-D92276F04362}"/>
              </a:ext>
            </a:extLst>
          </p:cNvPr>
          <p:cNvPicPr>
            <a:picLocks noChangeAspect="1"/>
          </p:cNvPicPr>
          <p:nvPr/>
        </p:nvPicPr>
        <p:blipFill>
          <a:blip r:embed="rId5"/>
          <a:stretch>
            <a:fillRect/>
          </a:stretch>
        </p:blipFill>
        <p:spPr>
          <a:xfrm>
            <a:off x="838200" y="3234406"/>
            <a:ext cx="1305878" cy="1325564"/>
          </a:xfrm>
          <a:prstGeom prst="rect">
            <a:avLst/>
          </a:prstGeom>
        </p:spPr>
      </p:pic>
      <p:pic>
        <p:nvPicPr>
          <p:cNvPr id="8" name="Picture 7">
            <a:extLst>
              <a:ext uri="{FF2B5EF4-FFF2-40B4-BE49-F238E27FC236}">
                <a16:creationId xmlns:a16="http://schemas.microsoft.com/office/drawing/2014/main" id="{2D4C9C4B-B976-C8BB-8E6F-9C1D9126E81E}"/>
              </a:ext>
            </a:extLst>
          </p:cNvPr>
          <p:cNvPicPr>
            <a:picLocks noChangeAspect="1"/>
          </p:cNvPicPr>
          <p:nvPr/>
        </p:nvPicPr>
        <p:blipFill>
          <a:blip r:embed="rId6"/>
          <a:stretch>
            <a:fillRect/>
          </a:stretch>
        </p:blipFill>
        <p:spPr>
          <a:xfrm>
            <a:off x="2425993" y="3403343"/>
            <a:ext cx="6819900" cy="2768726"/>
          </a:xfrm>
          <a:prstGeom prst="rect">
            <a:avLst/>
          </a:prstGeom>
        </p:spPr>
      </p:pic>
    </p:spTree>
    <p:extLst>
      <p:ext uri="{BB962C8B-B14F-4D97-AF65-F5344CB8AC3E}">
        <p14:creationId xmlns:p14="http://schemas.microsoft.com/office/powerpoint/2010/main" val="4260138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581BC-AC25-1842-88E8-5522CD924D81}"/>
              </a:ext>
            </a:extLst>
          </p:cNvPr>
          <p:cNvSpPr>
            <a:spLocks noGrp="1"/>
          </p:cNvSpPr>
          <p:nvPr>
            <p:ph type="title"/>
          </p:nvPr>
        </p:nvSpPr>
        <p:spPr/>
        <p:txBody>
          <a:bodyPr/>
          <a:lstStyle/>
          <a:p>
            <a:r>
              <a:rPr lang="en-US" dirty="0"/>
              <a:t>Convolutional Filters</a:t>
            </a:r>
          </a:p>
        </p:txBody>
      </p:sp>
      <p:pic>
        <p:nvPicPr>
          <p:cNvPr id="6" name="Content Placeholder 10" descr="A rodent looking at the camera&#10;&#10;Description automatically generated">
            <a:extLst>
              <a:ext uri="{FF2B5EF4-FFF2-40B4-BE49-F238E27FC236}">
                <a16:creationId xmlns:a16="http://schemas.microsoft.com/office/drawing/2014/main" id="{F87621B5-1705-884F-B41C-9DF5676FCE03}"/>
              </a:ext>
            </a:extLst>
          </p:cNvPr>
          <p:cNvPicPr>
            <a:picLocks noGrp="1" noChangeAspect="1"/>
          </p:cNvPicPr>
          <p:nvPr>
            <p:ph idx="1"/>
          </p:nvPr>
        </p:nvPicPr>
        <p:blipFill>
          <a:blip r:embed="rId2"/>
          <a:stretch>
            <a:fillRect/>
          </a:stretch>
        </p:blipFill>
        <p:spPr>
          <a:xfrm>
            <a:off x="2407331" y="3412674"/>
            <a:ext cx="6819900" cy="2705100"/>
          </a:xfrm>
        </p:spPr>
      </p:pic>
      <p:pic>
        <p:nvPicPr>
          <p:cNvPr id="7" name="Picture 6" descr="A screenshot of a cell phone&#10;&#10;Description automatically generated">
            <a:extLst>
              <a:ext uri="{FF2B5EF4-FFF2-40B4-BE49-F238E27FC236}">
                <a16:creationId xmlns:a16="http://schemas.microsoft.com/office/drawing/2014/main" id="{BBFD5EA6-5420-6648-80E1-6BF7411BD587}"/>
              </a:ext>
            </a:extLst>
          </p:cNvPr>
          <p:cNvPicPr>
            <a:picLocks noChangeAspect="1"/>
          </p:cNvPicPr>
          <p:nvPr/>
        </p:nvPicPr>
        <p:blipFill>
          <a:blip r:embed="rId3"/>
          <a:stretch>
            <a:fillRect/>
          </a:stretch>
        </p:blipFill>
        <p:spPr>
          <a:xfrm>
            <a:off x="2407331" y="1701800"/>
            <a:ext cx="6819900" cy="1727200"/>
          </a:xfrm>
          <a:prstGeom prst="rect">
            <a:avLst/>
          </a:prstGeom>
        </p:spPr>
      </p:pic>
      <p:sp>
        <p:nvSpPr>
          <p:cNvPr id="9" name="TextBox 8">
            <a:extLst>
              <a:ext uri="{FF2B5EF4-FFF2-40B4-BE49-F238E27FC236}">
                <a16:creationId xmlns:a16="http://schemas.microsoft.com/office/drawing/2014/main" id="{49FD3860-C87C-F141-B7AA-060665B9D232}"/>
              </a:ext>
            </a:extLst>
          </p:cNvPr>
          <p:cNvSpPr txBox="1"/>
          <p:nvPr/>
        </p:nvSpPr>
        <p:spPr>
          <a:xfrm>
            <a:off x="3338174" y="6612051"/>
            <a:ext cx="7116792" cy="276999"/>
          </a:xfrm>
          <a:prstGeom prst="rect">
            <a:avLst/>
          </a:prstGeom>
          <a:noFill/>
        </p:spPr>
        <p:txBody>
          <a:bodyPr wrap="square" rtlCol="0">
            <a:spAutoFit/>
          </a:bodyPr>
          <a:lstStyle/>
          <a:p>
            <a:r>
              <a:rPr lang="en-US" sz="1200" dirty="0">
                <a:solidFill>
                  <a:schemeClr val="bg1">
                    <a:lumMod val="50000"/>
                  </a:schemeClr>
                </a:solidFill>
                <a:hlinkClick r:id="rId4">
                  <a:extLst>
                    <a:ext uri="{A12FA001-AC4F-418D-AE19-62706E023703}">
                      <ahyp:hlinkClr xmlns:ahyp="http://schemas.microsoft.com/office/drawing/2018/hyperlinkcolor" val="tx"/>
                    </a:ext>
                  </a:extLst>
                </a:hlinkClick>
              </a:rPr>
              <a:t>https://en.wikipedia.org/wiki/Kernel_(image_processing)</a:t>
            </a:r>
            <a:endParaRPr lang="en-US" sz="1200" dirty="0">
              <a:solidFill>
                <a:schemeClr val="bg1">
                  <a:lumMod val="50000"/>
                </a:schemeClr>
              </a:solidFill>
            </a:endParaRPr>
          </a:p>
        </p:txBody>
      </p:sp>
      <p:pic>
        <p:nvPicPr>
          <p:cNvPr id="10" name="Picture 9">
            <a:extLst>
              <a:ext uri="{FF2B5EF4-FFF2-40B4-BE49-F238E27FC236}">
                <a16:creationId xmlns:a16="http://schemas.microsoft.com/office/drawing/2014/main" id="{6DD345B7-2FEB-B341-96E1-D92276F04362}"/>
              </a:ext>
            </a:extLst>
          </p:cNvPr>
          <p:cNvPicPr>
            <a:picLocks noChangeAspect="1"/>
          </p:cNvPicPr>
          <p:nvPr/>
        </p:nvPicPr>
        <p:blipFill>
          <a:blip r:embed="rId5"/>
          <a:stretch>
            <a:fillRect/>
          </a:stretch>
        </p:blipFill>
        <p:spPr>
          <a:xfrm>
            <a:off x="838200" y="3234406"/>
            <a:ext cx="1305878" cy="1325564"/>
          </a:xfrm>
          <a:prstGeom prst="rect">
            <a:avLst/>
          </a:prstGeom>
        </p:spPr>
      </p:pic>
      <p:pic>
        <p:nvPicPr>
          <p:cNvPr id="8" name="Picture 7">
            <a:extLst>
              <a:ext uri="{FF2B5EF4-FFF2-40B4-BE49-F238E27FC236}">
                <a16:creationId xmlns:a16="http://schemas.microsoft.com/office/drawing/2014/main" id="{2D4C9C4B-B976-C8BB-8E6F-9C1D9126E81E}"/>
              </a:ext>
            </a:extLst>
          </p:cNvPr>
          <p:cNvPicPr>
            <a:picLocks noChangeAspect="1"/>
          </p:cNvPicPr>
          <p:nvPr/>
        </p:nvPicPr>
        <p:blipFill>
          <a:blip r:embed="rId6"/>
          <a:stretch>
            <a:fillRect/>
          </a:stretch>
        </p:blipFill>
        <p:spPr>
          <a:xfrm>
            <a:off x="2425993" y="3403343"/>
            <a:ext cx="6819900" cy="2768726"/>
          </a:xfrm>
          <a:prstGeom prst="rect">
            <a:avLst/>
          </a:prstGeom>
        </p:spPr>
      </p:pic>
      <p:pic>
        <p:nvPicPr>
          <p:cNvPr id="3" name="Picture 2">
            <a:extLst>
              <a:ext uri="{FF2B5EF4-FFF2-40B4-BE49-F238E27FC236}">
                <a16:creationId xmlns:a16="http://schemas.microsoft.com/office/drawing/2014/main" id="{5FCB590D-DE25-809B-3597-6E3492AEE9E2}"/>
              </a:ext>
            </a:extLst>
          </p:cNvPr>
          <p:cNvPicPr>
            <a:picLocks noChangeAspect="1"/>
          </p:cNvPicPr>
          <p:nvPr/>
        </p:nvPicPr>
        <p:blipFill>
          <a:blip r:embed="rId7"/>
          <a:stretch>
            <a:fillRect/>
          </a:stretch>
        </p:blipFill>
        <p:spPr>
          <a:xfrm>
            <a:off x="2429633" y="2064632"/>
            <a:ext cx="6819900" cy="4339936"/>
          </a:xfrm>
          <a:prstGeom prst="rect">
            <a:avLst/>
          </a:prstGeom>
        </p:spPr>
      </p:pic>
    </p:spTree>
    <p:extLst>
      <p:ext uri="{BB962C8B-B14F-4D97-AF65-F5344CB8AC3E}">
        <p14:creationId xmlns:p14="http://schemas.microsoft.com/office/powerpoint/2010/main" val="4154831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7502209" y="1976385"/>
                <a:ext cx="4689791" cy="87615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14:m>
                  <m:oMath xmlns:m="http://schemas.openxmlformats.org/officeDocument/2006/math">
                    <m:r>
                      <a:rPr lang="en-US" sz="3600" i="1" smtClean="0">
                        <a:latin typeface="Cambria Math" charset="0"/>
                      </a:rPr>
                      <m:t>𝜃</m:t>
                    </m:r>
                  </m:oMath>
                </a14:m>
                <a:r>
                  <a:rPr lang="en-US" sz="3600" dirty="0"/>
                  <a:t>: </a:t>
                </a:r>
                <a:r>
                  <a:rPr lang="en-US" sz="3600" dirty="0">
                    <a:solidFill>
                      <a:srgbClr val="C00000"/>
                    </a:solidFill>
                  </a:rPr>
                  <a:t>activation function</a:t>
                </a:r>
              </a:p>
              <a:p>
                <a:pPr marL="0" indent="0">
                  <a:buFont typeface="Arial"/>
                  <a:buNone/>
                </a:pPr>
                <a:r>
                  <a:rPr lang="en-US" dirty="0"/>
                  <a:t>(Specify the “activation” of the neuron)</a:t>
                </a:r>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7502209" y="1976385"/>
                <a:ext cx="4689791" cy="876151"/>
              </a:xfrm>
              <a:prstGeom prst="rect">
                <a:avLst/>
              </a:prstGeom>
              <a:blipFill rotWithShape="0">
                <a:blip r:embed="rId2"/>
                <a:stretch>
                  <a:fillRect l="-1691" t="-18750" r="-390" b="-2083"/>
                </a:stretch>
              </a:blipFill>
            </p:spPr>
            <p:txBody>
              <a:bodyPr/>
              <a:lstStyle/>
              <a:p>
                <a:r>
                  <a:rPr lang="en-US">
                    <a:noFill/>
                  </a:rPr>
                  <a:t> </a:t>
                </a:r>
              </a:p>
            </p:txBody>
          </p:sp>
        </mc:Fallback>
      </mc:AlternateContent>
      <p:grpSp>
        <p:nvGrpSpPr>
          <p:cNvPr id="11" name="Group 10"/>
          <p:cNvGrpSpPr/>
          <p:nvPr/>
        </p:nvGrpSpPr>
        <p:grpSpPr>
          <a:xfrm>
            <a:off x="289560" y="2011680"/>
            <a:ext cx="7264426" cy="4005411"/>
            <a:chOff x="289560" y="2011680"/>
            <a:chExt cx="7264426" cy="4005411"/>
          </a:xfrm>
        </p:grpSpPr>
        <p:pic>
          <p:nvPicPr>
            <p:cNvPr id="8" name="Picture 7"/>
            <p:cNvPicPr>
              <a:picLocks noChangeAspect="1"/>
            </p:cNvPicPr>
            <p:nvPr/>
          </p:nvPicPr>
          <p:blipFill>
            <a:blip r:embed="rId3"/>
            <a:stretch>
              <a:fillRect/>
            </a:stretch>
          </p:blipFill>
          <p:spPr>
            <a:xfrm>
              <a:off x="289560" y="2011680"/>
              <a:ext cx="7264426" cy="4005411"/>
            </a:xfrm>
            <a:prstGeom prst="rect">
              <a:avLst/>
            </a:prstGeom>
          </p:spPr>
        </p:pic>
        <p:sp>
          <p:nvSpPr>
            <p:cNvPr id="9" name="Rounded Rectangle 8"/>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4"/>
          <a:stretch>
            <a:fillRect/>
          </a:stretch>
        </p:blipFill>
        <p:spPr>
          <a:xfrm>
            <a:off x="7823993" y="3540675"/>
            <a:ext cx="3881471" cy="2296245"/>
          </a:xfrm>
          <a:prstGeom prst="rect">
            <a:avLst/>
          </a:prstGeom>
        </p:spPr>
      </p:pic>
      <p:sp>
        <p:nvSpPr>
          <p:cNvPr id="12" name="Content Placeholder 2"/>
          <p:cNvSpPr>
            <a:spLocks noGrp="1"/>
          </p:cNvSpPr>
          <p:nvPr>
            <p:ph idx="1"/>
          </p:nvPr>
        </p:nvSpPr>
        <p:spPr>
          <a:xfrm>
            <a:off x="1156546" y="6302301"/>
            <a:ext cx="8546254" cy="660686"/>
          </a:xfrm>
        </p:spPr>
        <p:txBody>
          <a:bodyPr>
            <a:normAutofit/>
          </a:bodyPr>
          <a:lstStyle/>
          <a:p>
            <a:pPr marL="0" indent="0">
              <a:buNone/>
            </a:pPr>
            <a:r>
              <a:rPr lang="en-US" dirty="0"/>
              <a:t>We mostly focus on </a:t>
            </a:r>
            <a:r>
              <a:rPr lang="en-US" dirty="0">
                <a:solidFill>
                  <a:srgbClr val="C00000"/>
                </a:solidFill>
              </a:rPr>
              <a:t>feed-forward</a:t>
            </a:r>
            <a:r>
              <a:rPr lang="en-US" dirty="0"/>
              <a:t> network structure</a:t>
            </a:r>
          </a:p>
        </p:txBody>
      </p:sp>
    </p:spTree>
    <p:extLst>
      <p:ext uri="{BB962C8B-B14F-4D97-AF65-F5344CB8AC3E}">
        <p14:creationId xmlns:p14="http://schemas.microsoft.com/office/powerpoint/2010/main" val="1030200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82526-7B74-FE40-B1F0-C9F10F068774}"/>
              </a:ext>
            </a:extLst>
          </p:cNvPr>
          <p:cNvSpPr>
            <a:spLocks noGrp="1"/>
          </p:cNvSpPr>
          <p:nvPr>
            <p:ph type="title"/>
          </p:nvPr>
        </p:nvSpPr>
        <p:spPr/>
        <p:txBody>
          <a:bodyPr/>
          <a:lstStyle/>
          <a:p>
            <a:r>
              <a:rPr lang="en-US" dirty="0"/>
              <a:t>Connection to Neural Networks</a:t>
            </a:r>
          </a:p>
        </p:txBody>
      </p:sp>
      <p:sp>
        <p:nvSpPr>
          <p:cNvPr id="3" name="Content Placeholder 2">
            <a:extLst>
              <a:ext uri="{FF2B5EF4-FFF2-40B4-BE49-F238E27FC236}">
                <a16:creationId xmlns:a16="http://schemas.microsoft.com/office/drawing/2014/main" id="{DACAEC68-B467-2749-85A1-63B0E94168A6}"/>
              </a:ext>
            </a:extLst>
          </p:cNvPr>
          <p:cNvSpPr>
            <a:spLocks noGrp="1"/>
          </p:cNvSpPr>
          <p:nvPr>
            <p:ph idx="1"/>
          </p:nvPr>
        </p:nvSpPr>
        <p:spPr>
          <a:xfrm>
            <a:off x="838199" y="1825625"/>
            <a:ext cx="11940730" cy="4351338"/>
          </a:xfrm>
        </p:spPr>
        <p:txBody>
          <a:bodyPr/>
          <a:lstStyle/>
          <a:p>
            <a:r>
              <a:rPr lang="en-US" dirty="0"/>
              <a:t>Convolutions can be represented by a network structure</a:t>
            </a:r>
          </a:p>
          <a:p>
            <a:pPr lvl="1"/>
            <a:r>
              <a:rPr lang="en-US" dirty="0"/>
              <a:t>Nodes in the previous layer are only connected to “adjacent” nodes in the next layer.</a:t>
            </a:r>
          </a:p>
          <a:p>
            <a:pPr lvl="1"/>
            <a:r>
              <a:rPr lang="en-US" dirty="0"/>
              <a:t>Many of the weights have the same value.</a:t>
            </a:r>
          </a:p>
        </p:txBody>
      </p:sp>
      <p:graphicFrame>
        <p:nvGraphicFramePr>
          <p:cNvPr id="4" name="Table 3">
            <a:extLst>
              <a:ext uri="{FF2B5EF4-FFF2-40B4-BE49-F238E27FC236}">
                <a16:creationId xmlns:a16="http://schemas.microsoft.com/office/drawing/2014/main" id="{6AF3F929-A19D-1546-8257-B9DB2B28082D}"/>
              </a:ext>
            </a:extLst>
          </p:cNvPr>
          <p:cNvGraphicFramePr>
            <a:graphicFrameLocks noGrp="1"/>
          </p:cNvGraphicFramePr>
          <p:nvPr/>
        </p:nvGraphicFramePr>
        <p:xfrm>
          <a:off x="1487306" y="3714096"/>
          <a:ext cx="2699808" cy="2699808"/>
        </p:xfrm>
        <a:graphic>
          <a:graphicData uri="http://schemas.openxmlformats.org/drawingml/2006/table">
            <a:tbl>
              <a:tblPr bandRow="1">
                <a:tableStyleId>{616DA210-FB5B-4158-B5E0-FEB733F419BA}</a:tableStyleId>
              </a:tblPr>
              <a:tblGrid>
                <a:gridCol w="449968">
                  <a:extLst>
                    <a:ext uri="{9D8B030D-6E8A-4147-A177-3AD203B41FA5}">
                      <a16:colId xmlns:a16="http://schemas.microsoft.com/office/drawing/2014/main" val="3938681249"/>
                    </a:ext>
                  </a:extLst>
                </a:gridCol>
                <a:gridCol w="449968">
                  <a:extLst>
                    <a:ext uri="{9D8B030D-6E8A-4147-A177-3AD203B41FA5}">
                      <a16:colId xmlns:a16="http://schemas.microsoft.com/office/drawing/2014/main" val="958343021"/>
                    </a:ext>
                  </a:extLst>
                </a:gridCol>
                <a:gridCol w="449968">
                  <a:extLst>
                    <a:ext uri="{9D8B030D-6E8A-4147-A177-3AD203B41FA5}">
                      <a16:colId xmlns:a16="http://schemas.microsoft.com/office/drawing/2014/main" val="3600192417"/>
                    </a:ext>
                  </a:extLst>
                </a:gridCol>
                <a:gridCol w="449968">
                  <a:extLst>
                    <a:ext uri="{9D8B030D-6E8A-4147-A177-3AD203B41FA5}">
                      <a16:colId xmlns:a16="http://schemas.microsoft.com/office/drawing/2014/main" val="4289658554"/>
                    </a:ext>
                  </a:extLst>
                </a:gridCol>
                <a:gridCol w="449968">
                  <a:extLst>
                    <a:ext uri="{9D8B030D-6E8A-4147-A177-3AD203B41FA5}">
                      <a16:colId xmlns:a16="http://schemas.microsoft.com/office/drawing/2014/main" val="2144324515"/>
                    </a:ext>
                  </a:extLst>
                </a:gridCol>
                <a:gridCol w="449968">
                  <a:extLst>
                    <a:ext uri="{9D8B030D-6E8A-4147-A177-3AD203B41FA5}">
                      <a16:colId xmlns:a16="http://schemas.microsoft.com/office/drawing/2014/main" val="3579633328"/>
                    </a:ext>
                  </a:extLst>
                </a:gridCol>
              </a:tblGrid>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334537353"/>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86461210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2</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3</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1444494164"/>
                  </a:ext>
                </a:extLst>
              </a:tr>
              <a:tr h="449968">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39336570"/>
                  </a:ext>
                </a:extLst>
              </a:tr>
            </a:tbl>
          </a:graphicData>
        </a:graphic>
      </p:graphicFrame>
      <p:graphicFrame>
        <p:nvGraphicFramePr>
          <p:cNvPr id="5" name="Table 4">
            <a:extLst>
              <a:ext uri="{FF2B5EF4-FFF2-40B4-BE49-F238E27FC236}">
                <a16:creationId xmlns:a16="http://schemas.microsoft.com/office/drawing/2014/main" id="{0EAFD411-5D7A-5C4E-8D8B-5739E15E5D3A}"/>
              </a:ext>
            </a:extLst>
          </p:cNvPr>
          <p:cNvGraphicFramePr>
            <a:graphicFrameLocks noGrp="1"/>
          </p:cNvGraphicFramePr>
          <p:nvPr/>
        </p:nvGraphicFramePr>
        <p:xfrm>
          <a:off x="5259928" y="4332802"/>
          <a:ext cx="1462395" cy="1462395"/>
        </p:xfrm>
        <a:graphic>
          <a:graphicData uri="http://schemas.openxmlformats.org/drawingml/2006/table">
            <a:tbl>
              <a:tblPr bandRow="1">
                <a:tableStyleId>{BC89EF96-8CEA-46FF-86C4-4CE0E7609802}</a:tableStyleId>
              </a:tblPr>
              <a:tblGrid>
                <a:gridCol w="487465">
                  <a:extLst>
                    <a:ext uri="{9D8B030D-6E8A-4147-A177-3AD203B41FA5}">
                      <a16:colId xmlns:a16="http://schemas.microsoft.com/office/drawing/2014/main" val="3938681249"/>
                    </a:ext>
                  </a:extLst>
                </a:gridCol>
                <a:gridCol w="487465">
                  <a:extLst>
                    <a:ext uri="{9D8B030D-6E8A-4147-A177-3AD203B41FA5}">
                      <a16:colId xmlns:a16="http://schemas.microsoft.com/office/drawing/2014/main" val="958343021"/>
                    </a:ext>
                  </a:extLst>
                </a:gridCol>
                <a:gridCol w="487465">
                  <a:extLst>
                    <a:ext uri="{9D8B030D-6E8A-4147-A177-3AD203B41FA5}">
                      <a16:colId xmlns:a16="http://schemas.microsoft.com/office/drawing/2014/main" val="3600192417"/>
                    </a:ext>
                  </a:extLst>
                </a:gridCol>
              </a:tblGrid>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3546798777"/>
                  </a:ext>
                </a:extLst>
              </a:tr>
              <a:tr h="487465">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-4</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extLst>
                  <a:ext uri="{0D108BD9-81ED-4DB2-BD59-A6C34878D82A}">
                    <a16:rowId xmlns:a16="http://schemas.microsoft.com/office/drawing/2014/main" val="3334537353"/>
                  </a:ext>
                </a:extLst>
              </a:tr>
              <a:tr h="487465">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1</a:t>
                      </a:r>
                    </a:p>
                  </a:txBody>
                  <a:tcPr marL="112492" marR="112492" marT="56246" marB="56246" anchor="ctr"/>
                </a:tc>
                <a:tc>
                  <a:txBody>
                    <a:bodyPr/>
                    <a:lstStyle/>
                    <a:p>
                      <a:pPr algn="ctr"/>
                      <a:r>
                        <a:rPr lang="en-US" sz="2200" dirty="0">
                          <a:latin typeface="Cambria Math" panose="02040503050406030204" pitchFamily="18" charset="0"/>
                          <a:ea typeface="Cambria Math" panose="02040503050406030204" pitchFamily="18" charset="0"/>
                        </a:rPr>
                        <a:t>0</a:t>
                      </a:r>
                    </a:p>
                  </a:txBody>
                  <a:tcPr marL="112492" marR="112492" marT="56246" marB="56246" anchor="ctr"/>
                </a:tc>
                <a:extLst>
                  <a:ext uri="{0D108BD9-81ED-4DB2-BD59-A6C34878D82A}">
                    <a16:rowId xmlns:a16="http://schemas.microsoft.com/office/drawing/2014/main" val="417906305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120DCDF-13C3-9649-BD5F-5380D8B2F352}"/>
                  </a:ext>
                </a:extLst>
              </p:cNvPr>
              <p:cNvSpPr txBox="1"/>
              <p:nvPr/>
            </p:nvSpPr>
            <p:spPr>
              <a:xfrm>
                <a:off x="4522415" y="4879334"/>
                <a:ext cx="209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6" name="TextBox 5">
                <a:extLst>
                  <a:ext uri="{FF2B5EF4-FFF2-40B4-BE49-F238E27FC236}">
                    <a16:creationId xmlns:a16="http://schemas.microsoft.com/office/drawing/2014/main" id="{8120DCDF-13C3-9649-BD5F-5380D8B2F352}"/>
                  </a:ext>
                </a:extLst>
              </p:cNvPr>
              <p:cNvSpPr txBox="1">
                <a:spLocks noRot="1" noChangeAspect="1" noMove="1" noResize="1" noEditPoints="1" noAdjustHandles="1" noChangeArrowheads="1" noChangeShapeType="1" noTextEdit="1"/>
              </p:cNvSpPr>
              <p:nvPr/>
            </p:nvSpPr>
            <p:spPr>
              <a:xfrm>
                <a:off x="4522415" y="4879334"/>
                <a:ext cx="209993" cy="369332"/>
              </a:xfrm>
              <a:prstGeom prst="rect">
                <a:avLst/>
              </a:prstGeom>
              <a:blipFill>
                <a:blip r:embed="rId3"/>
                <a:stretch>
                  <a:fillRect l="-23529" r="-17647"/>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7857F8CB-FD8F-5443-B8DE-45485C253372}"/>
              </a:ext>
            </a:extLst>
          </p:cNvPr>
          <p:cNvGraphicFramePr>
            <a:graphicFrameLocks noGrp="1"/>
          </p:cNvGraphicFramePr>
          <p:nvPr/>
        </p:nvGraphicFramePr>
        <p:xfrm>
          <a:off x="8124856" y="4130526"/>
          <a:ext cx="1866948" cy="1866948"/>
        </p:xfrm>
        <a:graphic>
          <a:graphicData uri="http://schemas.openxmlformats.org/drawingml/2006/table">
            <a:tbl>
              <a:tblPr bandRow="1">
                <a:tableStyleId>{616DA210-FB5B-4158-B5E0-FEB733F419BA}</a:tableStyleId>
              </a:tblPr>
              <a:tblGrid>
                <a:gridCol w="466737">
                  <a:extLst>
                    <a:ext uri="{9D8B030D-6E8A-4147-A177-3AD203B41FA5}">
                      <a16:colId xmlns:a16="http://schemas.microsoft.com/office/drawing/2014/main" val="3938681249"/>
                    </a:ext>
                  </a:extLst>
                </a:gridCol>
                <a:gridCol w="466737">
                  <a:extLst>
                    <a:ext uri="{9D8B030D-6E8A-4147-A177-3AD203B41FA5}">
                      <a16:colId xmlns:a16="http://schemas.microsoft.com/office/drawing/2014/main" val="958343021"/>
                    </a:ext>
                  </a:extLst>
                </a:gridCol>
                <a:gridCol w="466737">
                  <a:extLst>
                    <a:ext uri="{9D8B030D-6E8A-4147-A177-3AD203B41FA5}">
                      <a16:colId xmlns:a16="http://schemas.microsoft.com/office/drawing/2014/main" val="3600192417"/>
                    </a:ext>
                  </a:extLst>
                </a:gridCol>
                <a:gridCol w="466737">
                  <a:extLst>
                    <a:ext uri="{9D8B030D-6E8A-4147-A177-3AD203B41FA5}">
                      <a16:colId xmlns:a16="http://schemas.microsoft.com/office/drawing/2014/main" val="4289658554"/>
                    </a:ext>
                  </a:extLst>
                </a:gridCol>
              </a:tblGrid>
              <a:tr h="466737">
                <a:tc>
                  <a:txBody>
                    <a:bodyPr/>
                    <a:lstStyle/>
                    <a:p>
                      <a:pPr algn="ctr"/>
                      <a:r>
                        <a:rPr lang="en-US" sz="2200" dirty="0">
                          <a:latin typeface="Cambria Math" panose="02040503050406030204" pitchFamily="18" charset="0"/>
                          <a:ea typeface="Cambria Math" panose="02040503050406030204" pitchFamily="18" charset="0"/>
                        </a:rPr>
                        <a:t>0</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extLst>
                  <a:ext uri="{0D108BD9-81ED-4DB2-BD59-A6C34878D82A}">
                    <a16:rowId xmlns:a16="http://schemas.microsoft.com/office/drawing/2014/main" val="3546798777"/>
                  </a:ext>
                </a:extLst>
              </a:tr>
              <a:tr h="466737">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334537353"/>
                  </a:ext>
                </a:extLst>
              </a:tr>
              <a:tr h="466737">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-2</a:t>
                      </a:r>
                    </a:p>
                  </a:txBody>
                  <a:tcPr anchor="ctr"/>
                </a:tc>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4179063059"/>
                  </a:ext>
                </a:extLst>
              </a:tr>
              <a:tr h="466737">
                <a:tc>
                  <a:txBody>
                    <a:bodyPr/>
                    <a:lstStyle/>
                    <a:p>
                      <a:pPr algn="ctr"/>
                      <a:r>
                        <a:rPr lang="en-US" sz="2200" dirty="0">
                          <a:latin typeface="Cambria Math" panose="02040503050406030204" pitchFamily="18" charset="0"/>
                          <a:ea typeface="Cambria Math" panose="02040503050406030204" pitchFamily="18" charset="0"/>
                        </a:rPr>
                        <a:t>-1</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tc>
                  <a:txBody>
                    <a:bodyPr/>
                    <a:lstStyle/>
                    <a:p>
                      <a:pPr algn="ctr"/>
                      <a:r>
                        <a:rPr lang="en-US" sz="2200" dirty="0">
                          <a:latin typeface="Cambria Math" panose="02040503050406030204" pitchFamily="18" charset="0"/>
                          <a:ea typeface="Cambria Math" panose="02040503050406030204" pitchFamily="18" charset="0"/>
                        </a:rPr>
                        <a:t>-5</a:t>
                      </a:r>
                    </a:p>
                  </a:txBody>
                  <a:tcPr anchor="ctr"/>
                </a:tc>
                <a:tc>
                  <a:txBody>
                    <a:bodyPr/>
                    <a:lstStyle/>
                    <a:p>
                      <a:pPr algn="ctr"/>
                      <a:r>
                        <a:rPr lang="en-US" sz="2200" dirty="0">
                          <a:latin typeface="Cambria Math" panose="02040503050406030204" pitchFamily="18" charset="0"/>
                          <a:ea typeface="Cambria Math" panose="02040503050406030204" pitchFamily="18" charset="0"/>
                        </a:rPr>
                        <a:t>0</a:t>
                      </a:r>
                    </a:p>
                  </a:txBody>
                  <a:tcPr anchor="ct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3B0ECB8-E7DA-0245-AE31-39DDB840B71A}"/>
                  </a:ext>
                </a:extLst>
              </p:cNvPr>
              <p:cNvSpPr txBox="1"/>
              <p:nvPr/>
            </p:nvSpPr>
            <p:spPr>
              <a:xfrm>
                <a:off x="7265629" y="4879334"/>
                <a:ext cx="2901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D3B0ECB8-E7DA-0245-AE31-39DDB840B71A}"/>
                  </a:ext>
                </a:extLst>
              </p:cNvPr>
              <p:cNvSpPr txBox="1">
                <a:spLocks noRot="1" noChangeAspect="1" noMove="1" noResize="1" noEditPoints="1" noAdjustHandles="1" noChangeArrowheads="1" noChangeShapeType="1" noTextEdit="1"/>
              </p:cNvSpPr>
              <p:nvPr/>
            </p:nvSpPr>
            <p:spPr>
              <a:xfrm>
                <a:off x="7265629" y="4879334"/>
                <a:ext cx="290143" cy="369332"/>
              </a:xfrm>
              <a:prstGeom prst="rect">
                <a:avLst/>
              </a:prstGeom>
              <a:blipFill>
                <a:blip r:embed="rId4"/>
                <a:stretch>
                  <a:fillRect l="-13043" r="-1304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BEDA40DE-686F-1146-8AC1-064D73688E86}"/>
              </a:ext>
            </a:extLst>
          </p:cNvPr>
          <p:cNvSpPr/>
          <p:nvPr/>
        </p:nvSpPr>
        <p:spPr>
          <a:xfrm>
            <a:off x="1460436" y="3685069"/>
            <a:ext cx="1376774" cy="137893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19F61B4-030D-5C4A-9CF1-7F4A7F9B1B44}"/>
              </a:ext>
            </a:extLst>
          </p:cNvPr>
          <p:cNvSpPr/>
          <p:nvPr/>
        </p:nvSpPr>
        <p:spPr>
          <a:xfrm>
            <a:off x="8124856" y="4138431"/>
            <a:ext cx="453879" cy="4668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38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6590A-5CC4-0A40-A22C-6E32B7D2C0E6}"/>
              </a:ext>
            </a:extLst>
          </p:cNvPr>
          <p:cNvSpPr>
            <a:spLocks noGrp="1"/>
          </p:cNvSpPr>
          <p:nvPr>
            <p:ph type="title"/>
          </p:nvPr>
        </p:nvSpPr>
        <p:spPr/>
        <p:txBody>
          <a:bodyPr/>
          <a:lstStyle/>
          <a:p>
            <a:r>
              <a:rPr lang="en-US" dirty="0"/>
              <a:t>Pooling Layers</a:t>
            </a:r>
          </a:p>
        </p:txBody>
      </p:sp>
      <p:sp>
        <p:nvSpPr>
          <p:cNvPr id="3" name="Content Placeholder 2">
            <a:extLst>
              <a:ext uri="{FF2B5EF4-FFF2-40B4-BE49-F238E27FC236}">
                <a16:creationId xmlns:a16="http://schemas.microsoft.com/office/drawing/2014/main" id="{67DA4960-B1CE-7B46-894F-879705658F65}"/>
              </a:ext>
            </a:extLst>
          </p:cNvPr>
          <p:cNvSpPr>
            <a:spLocks noGrp="1"/>
          </p:cNvSpPr>
          <p:nvPr>
            <p:ph idx="1"/>
          </p:nvPr>
        </p:nvSpPr>
        <p:spPr>
          <a:xfrm>
            <a:off x="838200" y="1825625"/>
            <a:ext cx="10515600" cy="4857808"/>
          </a:xfrm>
        </p:spPr>
        <p:txBody>
          <a:bodyPr>
            <a:normAutofit/>
          </a:bodyPr>
          <a:lstStyle/>
          <a:p>
            <a:r>
              <a:rPr lang="en-US" dirty="0"/>
              <a:t>Commonly used in convolutional neural networks.</a:t>
            </a:r>
            <a:br>
              <a:rPr lang="en-US" sz="1200" dirty="0"/>
            </a:br>
            <a:br>
              <a:rPr lang="en-US" sz="1200" dirty="0"/>
            </a:br>
            <a:r>
              <a:rPr lang="en-US" dirty="0"/>
              <a:t>A subsampling / down-sampling process:</a:t>
            </a:r>
          </a:p>
          <a:p>
            <a:endParaRPr lang="en-US" sz="200" dirty="0"/>
          </a:p>
          <a:p>
            <a:pPr lvl="1"/>
            <a:r>
              <a:rPr lang="en-US" dirty="0"/>
              <a:t>Combines multiple adjacent nodes into a single node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Reduce the dimensionality of input. More robust to noise.</a:t>
            </a:r>
          </a:p>
        </p:txBody>
      </p:sp>
      <p:graphicFrame>
        <p:nvGraphicFramePr>
          <p:cNvPr id="4" name="Table 3">
            <a:extLst>
              <a:ext uri="{FF2B5EF4-FFF2-40B4-BE49-F238E27FC236}">
                <a16:creationId xmlns:a16="http://schemas.microsoft.com/office/drawing/2014/main" id="{D5E9E9E8-3D07-D145-8981-64FB384F5E98}"/>
              </a:ext>
            </a:extLst>
          </p:cNvPr>
          <p:cNvGraphicFramePr>
            <a:graphicFrameLocks noGrp="1"/>
          </p:cNvGraphicFramePr>
          <p:nvPr/>
        </p:nvGraphicFramePr>
        <p:xfrm>
          <a:off x="1831717" y="3549425"/>
          <a:ext cx="2267832" cy="2267832"/>
        </p:xfrm>
        <a:graphic>
          <a:graphicData uri="http://schemas.openxmlformats.org/drawingml/2006/table">
            <a:tbl>
              <a:tblPr bandRow="1">
                <a:tableStyleId>{616DA210-FB5B-4158-B5E0-FEB733F419BA}</a:tableStyleId>
              </a:tblPr>
              <a:tblGrid>
                <a:gridCol w="566958">
                  <a:extLst>
                    <a:ext uri="{9D8B030D-6E8A-4147-A177-3AD203B41FA5}">
                      <a16:colId xmlns:a16="http://schemas.microsoft.com/office/drawing/2014/main" val="3938681249"/>
                    </a:ext>
                  </a:extLst>
                </a:gridCol>
                <a:gridCol w="566958">
                  <a:extLst>
                    <a:ext uri="{9D8B030D-6E8A-4147-A177-3AD203B41FA5}">
                      <a16:colId xmlns:a16="http://schemas.microsoft.com/office/drawing/2014/main" val="958343021"/>
                    </a:ext>
                  </a:extLst>
                </a:gridCol>
                <a:gridCol w="566958">
                  <a:extLst>
                    <a:ext uri="{9D8B030D-6E8A-4147-A177-3AD203B41FA5}">
                      <a16:colId xmlns:a16="http://schemas.microsoft.com/office/drawing/2014/main" val="3600192417"/>
                    </a:ext>
                  </a:extLst>
                </a:gridCol>
                <a:gridCol w="566958">
                  <a:extLst>
                    <a:ext uri="{9D8B030D-6E8A-4147-A177-3AD203B41FA5}">
                      <a16:colId xmlns:a16="http://schemas.microsoft.com/office/drawing/2014/main" val="4289658554"/>
                    </a:ext>
                  </a:extLst>
                </a:gridCol>
              </a:tblGrid>
              <a:tr h="566958">
                <a:tc>
                  <a:txBody>
                    <a:bodyPr/>
                    <a:lstStyle/>
                    <a:p>
                      <a:pPr algn="ctr"/>
                      <a:r>
                        <a:rPr lang="en-US" sz="2600" dirty="0">
                          <a:latin typeface="Cambria Math" panose="02040503050406030204" pitchFamily="18" charset="0"/>
                          <a:ea typeface="Cambria Math" panose="02040503050406030204" pitchFamily="18" charset="0"/>
                        </a:rPr>
                        <a:t>0</a:t>
                      </a:r>
                    </a:p>
                  </a:txBody>
                  <a:tcPr marL="133402" marR="133402" marT="66701" marB="66701" anchor="ctr">
                    <a:solidFill>
                      <a:schemeClr val="bg1"/>
                    </a:solidFill>
                  </a:tcPr>
                </a:tc>
                <a:tc>
                  <a:txBody>
                    <a:bodyPr/>
                    <a:lstStyle/>
                    <a:p>
                      <a:pPr algn="ctr"/>
                      <a:r>
                        <a:rPr lang="en-US" sz="2600" dirty="0">
                          <a:latin typeface="Cambria Math" panose="02040503050406030204" pitchFamily="18" charset="0"/>
                          <a:ea typeface="Cambria Math" panose="02040503050406030204" pitchFamily="18" charset="0"/>
                        </a:rPr>
                        <a:t>-1</a:t>
                      </a:r>
                    </a:p>
                  </a:txBody>
                  <a:tcPr marL="133402" marR="133402" marT="66701" marB="66701" anchor="ctr">
                    <a:solidFill>
                      <a:schemeClr val="bg1"/>
                    </a:solidFill>
                  </a:tcPr>
                </a:tc>
                <a:tc>
                  <a:txBody>
                    <a:bodyPr/>
                    <a:lstStyle/>
                    <a:p>
                      <a:pPr algn="ctr"/>
                      <a:r>
                        <a:rPr lang="en-US" sz="2600" dirty="0">
                          <a:latin typeface="Cambria Math" panose="02040503050406030204" pitchFamily="18" charset="0"/>
                          <a:ea typeface="Cambria Math" panose="02040503050406030204" pitchFamily="18" charset="0"/>
                        </a:rPr>
                        <a:t>-1</a:t>
                      </a:r>
                    </a:p>
                  </a:txBody>
                  <a:tcPr marL="133402" marR="133402" marT="66701" marB="66701" anchor="ctr">
                    <a:solidFill>
                      <a:schemeClr val="accent2">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0</a:t>
                      </a:r>
                    </a:p>
                  </a:txBody>
                  <a:tcPr marL="133402" marR="133402" marT="66701" marB="66701" anchor="ctr">
                    <a:solidFill>
                      <a:schemeClr val="accent2">
                        <a:lumMod val="20000"/>
                        <a:lumOff val="80000"/>
                      </a:schemeClr>
                    </a:solidFill>
                  </a:tcPr>
                </a:tc>
                <a:extLst>
                  <a:ext uri="{0D108BD9-81ED-4DB2-BD59-A6C34878D82A}">
                    <a16:rowId xmlns:a16="http://schemas.microsoft.com/office/drawing/2014/main" val="3546798777"/>
                  </a:ext>
                </a:extLst>
              </a:tr>
              <a:tr h="566958">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bg1"/>
                    </a:solidFill>
                  </a:tcPr>
                </a:tc>
                <a:tc>
                  <a:txBody>
                    <a:bodyPr/>
                    <a:lstStyle/>
                    <a:p>
                      <a:pPr algn="ctr"/>
                      <a:r>
                        <a:rPr lang="en-US" sz="2600" dirty="0">
                          <a:latin typeface="Cambria Math" panose="02040503050406030204" pitchFamily="18" charset="0"/>
                          <a:ea typeface="Cambria Math" panose="02040503050406030204" pitchFamily="18" charset="0"/>
                        </a:rPr>
                        <a:t>-5</a:t>
                      </a:r>
                    </a:p>
                  </a:txBody>
                  <a:tcPr marL="133402" marR="133402" marT="66701" marB="66701" anchor="ctr">
                    <a:solidFill>
                      <a:schemeClr val="bg1"/>
                    </a:solidFill>
                  </a:tcPr>
                </a:tc>
                <a:tc>
                  <a:txBody>
                    <a:bodyPr/>
                    <a:lstStyle/>
                    <a:p>
                      <a:pPr algn="ctr"/>
                      <a:r>
                        <a:rPr lang="en-US" sz="2600" dirty="0">
                          <a:latin typeface="Cambria Math" panose="02040503050406030204" pitchFamily="18" charset="0"/>
                          <a:ea typeface="Cambria Math" panose="02040503050406030204" pitchFamily="18" charset="0"/>
                        </a:rPr>
                        <a:t>-5</a:t>
                      </a:r>
                    </a:p>
                  </a:txBody>
                  <a:tcPr marL="133402" marR="133402" marT="66701" marB="66701" anchor="ctr">
                    <a:solidFill>
                      <a:schemeClr val="accent2">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accent2">
                        <a:lumMod val="20000"/>
                        <a:lumOff val="80000"/>
                      </a:schemeClr>
                    </a:solidFill>
                  </a:tcPr>
                </a:tc>
                <a:extLst>
                  <a:ext uri="{0D108BD9-81ED-4DB2-BD59-A6C34878D82A}">
                    <a16:rowId xmlns:a16="http://schemas.microsoft.com/office/drawing/2014/main" val="3334537353"/>
                  </a:ext>
                </a:extLst>
              </a:tr>
              <a:tr h="566958">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accent4">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accent4">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accent6">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3</a:t>
                      </a:r>
                    </a:p>
                  </a:txBody>
                  <a:tcPr marL="133402" marR="133402" marT="66701" marB="66701" anchor="ctr">
                    <a:solidFill>
                      <a:schemeClr val="accent6">
                        <a:lumMod val="20000"/>
                        <a:lumOff val="80000"/>
                      </a:schemeClr>
                    </a:solidFill>
                  </a:tcPr>
                </a:tc>
                <a:extLst>
                  <a:ext uri="{0D108BD9-81ED-4DB2-BD59-A6C34878D82A}">
                    <a16:rowId xmlns:a16="http://schemas.microsoft.com/office/drawing/2014/main" val="4179063059"/>
                  </a:ext>
                </a:extLst>
              </a:tr>
              <a:tr h="566958">
                <a:tc>
                  <a:txBody>
                    <a:bodyPr/>
                    <a:lstStyle/>
                    <a:p>
                      <a:pPr algn="ctr"/>
                      <a:r>
                        <a:rPr lang="en-US" sz="2600" dirty="0">
                          <a:latin typeface="Cambria Math" panose="02040503050406030204" pitchFamily="18" charset="0"/>
                          <a:ea typeface="Cambria Math" panose="02040503050406030204" pitchFamily="18" charset="0"/>
                        </a:rPr>
                        <a:t>-1</a:t>
                      </a:r>
                    </a:p>
                  </a:txBody>
                  <a:tcPr marL="133402" marR="133402" marT="66701" marB="66701" anchor="ctr">
                    <a:solidFill>
                      <a:schemeClr val="accent4">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1</a:t>
                      </a:r>
                    </a:p>
                  </a:txBody>
                  <a:tcPr marL="133402" marR="133402" marT="66701" marB="66701" anchor="ctr">
                    <a:solidFill>
                      <a:schemeClr val="accent4">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-5</a:t>
                      </a:r>
                    </a:p>
                  </a:txBody>
                  <a:tcPr marL="133402" marR="133402" marT="66701" marB="66701" anchor="ctr">
                    <a:solidFill>
                      <a:schemeClr val="accent6">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0</a:t>
                      </a:r>
                    </a:p>
                  </a:txBody>
                  <a:tcPr marL="133402" marR="133402" marT="66701" marB="66701" anchor="ctr">
                    <a:solidFill>
                      <a:schemeClr val="accent6">
                        <a:lumMod val="20000"/>
                        <a:lumOff val="80000"/>
                      </a:schemeClr>
                    </a:solidFill>
                  </a:tcPr>
                </a:tc>
                <a:extLst>
                  <a:ext uri="{0D108BD9-81ED-4DB2-BD59-A6C34878D82A}">
                    <a16:rowId xmlns:a16="http://schemas.microsoft.com/office/drawing/2014/main" val="1864612104"/>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C966EE3-EEC5-2D45-AE01-DD654DEB4620}"/>
                  </a:ext>
                </a:extLst>
              </p:cNvPr>
              <p:cNvSpPr txBox="1"/>
              <p:nvPr/>
            </p:nvSpPr>
            <p:spPr>
              <a:xfrm>
                <a:off x="4570029" y="4170319"/>
                <a:ext cx="1221809"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6"/>
                          </a:solidFill>
                          <a:latin typeface="Cambria Math" panose="02040503050406030204" pitchFamily="18" charset="0"/>
                          <a:ea typeface="Cambria Math" panose="02040503050406030204" pitchFamily="18" charset="0"/>
                        </a:rPr>
                        <m:t>𝑎𝑣𝑒𝑟𝑎𝑔𝑒</m:t>
                      </m:r>
                    </m:oMath>
                  </m:oMathPara>
                </a14:m>
                <a:endParaRPr lang="en-US" sz="2400" b="0" i="1" dirty="0">
                  <a:solidFill>
                    <a:schemeClr val="accent6"/>
                  </a:solidFill>
                  <a:latin typeface="Cambria Math" panose="02040503050406030204" pitchFamily="18" charset="0"/>
                  <a:ea typeface="Cambria Math" panose="02040503050406030204" pitchFamily="18" charset="0"/>
                </a:endParaRPr>
              </a:p>
              <a:p>
                <a:r>
                  <a:rPr lang="en-US" sz="2400" i="1" dirty="0">
                    <a:solidFill>
                      <a:schemeClr val="accent6"/>
                    </a:solidFill>
                    <a:latin typeface="Cambria Math" panose="02040503050406030204" pitchFamily="18" charset="0"/>
                    <a:ea typeface="Cambria Math" panose="02040503050406030204" pitchFamily="18" charset="0"/>
                  </a:rPr>
                  <a:t>pooling</a:t>
                </a:r>
              </a:p>
            </p:txBody>
          </p:sp>
        </mc:Choice>
        <mc:Fallback xmlns="">
          <p:sp>
            <p:nvSpPr>
              <p:cNvPr id="14" name="TextBox 13">
                <a:extLst>
                  <a:ext uri="{FF2B5EF4-FFF2-40B4-BE49-F238E27FC236}">
                    <a16:creationId xmlns:a16="http://schemas.microsoft.com/office/drawing/2014/main" id="{2C966EE3-EEC5-2D45-AE01-DD654DEB4620}"/>
                  </a:ext>
                </a:extLst>
              </p:cNvPr>
              <p:cNvSpPr txBox="1">
                <a:spLocks noRot="1" noChangeAspect="1" noMove="1" noResize="1" noEditPoints="1" noAdjustHandles="1" noChangeArrowheads="1" noChangeShapeType="1" noTextEdit="1"/>
              </p:cNvSpPr>
              <p:nvPr/>
            </p:nvSpPr>
            <p:spPr>
              <a:xfrm>
                <a:off x="4570029" y="4170319"/>
                <a:ext cx="1221809" cy="738664"/>
              </a:xfrm>
              <a:prstGeom prst="rect">
                <a:avLst/>
              </a:prstGeom>
              <a:blipFill>
                <a:blip r:embed="rId3"/>
                <a:stretch>
                  <a:fillRect l="-15464" r="-4124" b="-23729"/>
                </a:stretch>
              </a:blipFill>
            </p:spPr>
            <p:txBody>
              <a:bodyPr/>
              <a:lstStyle/>
              <a:p>
                <a:r>
                  <a:rPr lang="en-US">
                    <a:noFill/>
                  </a:rPr>
                  <a:t> </a:t>
                </a:r>
              </a:p>
            </p:txBody>
          </p:sp>
        </mc:Fallback>
      </mc:AlternateContent>
      <p:graphicFrame>
        <p:nvGraphicFramePr>
          <p:cNvPr id="23" name="Table 22">
            <a:extLst>
              <a:ext uri="{FF2B5EF4-FFF2-40B4-BE49-F238E27FC236}">
                <a16:creationId xmlns:a16="http://schemas.microsoft.com/office/drawing/2014/main" id="{B3F3D1A7-0EB3-8A40-92A9-551BEE491496}"/>
              </a:ext>
            </a:extLst>
          </p:cNvPr>
          <p:cNvGraphicFramePr>
            <a:graphicFrameLocks noGrp="1"/>
          </p:cNvGraphicFramePr>
          <p:nvPr/>
        </p:nvGraphicFramePr>
        <p:xfrm>
          <a:off x="6375785" y="3972693"/>
          <a:ext cx="1133916" cy="1133916"/>
        </p:xfrm>
        <a:graphic>
          <a:graphicData uri="http://schemas.openxmlformats.org/drawingml/2006/table">
            <a:tbl>
              <a:tblPr bandRow="1">
                <a:tableStyleId>{616DA210-FB5B-4158-B5E0-FEB733F419BA}</a:tableStyleId>
              </a:tblPr>
              <a:tblGrid>
                <a:gridCol w="566958">
                  <a:extLst>
                    <a:ext uri="{9D8B030D-6E8A-4147-A177-3AD203B41FA5}">
                      <a16:colId xmlns:a16="http://schemas.microsoft.com/office/drawing/2014/main" val="3938681249"/>
                    </a:ext>
                  </a:extLst>
                </a:gridCol>
                <a:gridCol w="566958">
                  <a:extLst>
                    <a:ext uri="{9D8B030D-6E8A-4147-A177-3AD203B41FA5}">
                      <a16:colId xmlns:a16="http://schemas.microsoft.com/office/drawing/2014/main" val="958343021"/>
                    </a:ext>
                  </a:extLst>
                </a:gridCol>
              </a:tblGrid>
              <a:tr h="566958">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bg1"/>
                    </a:solidFill>
                  </a:tcPr>
                </a:tc>
                <a:tc>
                  <a:txBody>
                    <a:bodyPr/>
                    <a:lstStyle/>
                    <a:p>
                      <a:pPr algn="ctr"/>
                      <a:r>
                        <a:rPr lang="en-US" sz="2600" dirty="0">
                          <a:latin typeface="Cambria Math" panose="02040503050406030204" pitchFamily="18" charset="0"/>
                          <a:ea typeface="Cambria Math" panose="02040503050406030204" pitchFamily="18" charset="0"/>
                        </a:rPr>
                        <a:t>-2</a:t>
                      </a:r>
                    </a:p>
                  </a:txBody>
                  <a:tcPr marL="133402" marR="133402" marT="66701" marB="66701" anchor="ctr">
                    <a:solidFill>
                      <a:schemeClr val="accent2">
                        <a:lumMod val="20000"/>
                        <a:lumOff val="80000"/>
                      </a:schemeClr>
                    </a:solidFill>
                  </a:tcPr>
                </a:tc>
                <a:extLst>
                  <a:ext uri="{0D108BD9-81ED-4DB2-BD59-A6C34878D82A}">
                    <a16:rowId xmlns:a16="http://schemas.microsoft.com/office/drawing/2014/main" val="3546798777"/>
                  </a:ext>
                </a:extLst>
              </a:tr>
              <a:tr h="566958">
                <a:tc>
                  <a:txBody>
                    <a:bodyPr/>
                    <a:lstStyle/>
                    <a:p>
                      <a:pPr algn="ctr"/>
                      <a:r>
                        <a:rPr lang="en-US" sz="2600" dirty="0">
                          <a:latin typeface="Cambria Math" panose="02040503050406030204" pitchFamily="18" charset="0"/>
                          <a:ea typeface="Cambria Math" panose="02040503050406030204" pitchFamily="18" charset="0"/>
                        </a:rPr>
                        <a:t>0</a:t>
                      </a:r>
                    </a:p>
                  </a:txBody>
                  <a:tcPr marL="133402" marR="133402" marT="66701" marB="66701" anchor="ctr">
                    <a:solidFill>
                      <a:schemeClr val="accent4">
                        <a:lumMod val="20000"/>
                        <a:lumOff val="80000"/>
                      </a:schemeClr>
                    </a:solidFill>
                  </a:tcPr>
                </a:tc>
                <a:tc>
                  <a:txBody>
                    <a:bodyPr/>
                    <a:lstStyle/>
                    <a:p>
                      <a:pPr algn="ctr"/>
                      <a:r>
                        <a:rPr lang="en-US" sz="2600" dirty="0">
                          <a:latin typeface="Cambria Math" panose="02040503050406030204" pitchFamily="18" charset="0"/>
                          <a:ea typeface="Cambria Math" panose="02040503050406030204" pitchFamily="18" charset="0"/>
                        </a:rPr>
                        <a:t>0</a:t>
                      </a:r>
                    </a:p>
                  </a:txBody>
                  <a:tcPr marL="133402" marR="133402" marT="66701" marB="66701" anchor="ctr">
                    <a:solidFill>
                      <a:schemeClr val="accent6">
                        <a:lumMod val="20000"/>
                        <a:lumOff val="80000"/>
                      </a:schemeClr>
                    </a:solidFill>
                  </a:tcPr>
                </a:tc>
                <a:extLst>
                  <a:ext uri="{0D108BD9-81ED-4DB2-BD59-A6C34878D82A}">
                    <a16:rowId xmlns:a16="http://schemas.microsoft.com/office/drawing/2014/main" val="3334537353"/>
                  </a:ext>
                </a:extLst>
              </a:tr>
            </a:tbl>
          </a:graphicData>
        </a:graphic>
      </p:graphicFrame>
    </p:spTree>
    <p:extLst>
      <p:ext uri="{BB962C8B-B14F-4D97-AF65-F5344CB8AC3E}">
        <p14:creationId xmlns:p14="http://schemas.microsoft.com/office/powerpoint/2010/main" val="94637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ics of the Classic CNN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648" y="7318979"/>
            <a:ext cx="9035166" cy="40260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199" y="365125"/>
            <a:ext cx="11088757" cy="1325563"/>
          </a:xfrm>
        </p:spPr>
        <p:txBody>
          <a:bodyPr/>
          <a:lstStyle/>
          <a:p>
            <a:r>
              <a:rPr lang="en-US" dirty="0"/>
              <a:t>Convolutional Neural Networks (CNN)</a:t>
            </a:r>
          </a:p>
        </p:txBody>
      </p:sp>
      <p:sp>
        <p:nvSpPr>
          <p:cNvPr id="3" name="Content Placeholder 2"/>
          <p:cNvSpPr>
            <a:spLocks noGrp="1"/>
          </p:cNvSpPr>
          <p:nvPr>
            <p:ph idx="1"/>
          </p:nvPr>
        </p:nvSpPr>
        <p:spPr/>
        <p:txBody>
          <a:bodyPr/>
          <a:lstStyle/>
          <a:p>
            <a:pPr marL="228600" lvl="1">
              <a:spcBef>
                <a:spcPts val="1000"/>
              </a:spcBef>
            </a:pPr>
            <a:r>
              <a:rPr lang="en-US" dirty="0"/>
              <a:t>Captures the localized properties of features</a:t>
            </a:r>
          </a:p>
          <a:p>
            <a:pPr lvl="1"/>
            <a:r>
              <a:rPr lang="en-US" dirty="0"/>
              <a:t>Particularly suitable for computer vision (images)</a:t>
            </a:r>
          </a:p>
          <a:p>
            <a:pPr lvl="1"/>
            <a:r>
              <a:rPr lang="en-US" dirty="0"/>
              <a:t>Go (</a:t>
            </a:r>
            <a:r>
              <a:rPr lang="en-US" dirty="0" err="1"/>
              <a:t>AlphaGo</a:t>
            </a:r>
            <a:r>
              <a:rPr lang="en-US" dirty="0"/>
              <a:t>) is another famous application of CNN</a:t>
            </a:r>
          </a:p>
        </p:txBody>
      </p:sp>
      <p:sp>
        <p:nvSpPr>
          <p:cNvPr id="6" name="Title 1">
            <a:extLst>
              <a:ext uri="{FF2B5EF4-FFF2-40B4-BE49-F238E27FC236}">
                <a16:creationId xmlns:a16="http://schemas.microsoft.com/office/drawing/2014/main" id="{A659C580-A9B2-3E4A-A8F9-5F42E57BD814}"/>
              </a:ext>
            </a:extLst>
          </p:cNvPr>
          <p:cNvSpPr txBox="1">
            <a:spLocks/>
          </p:cNvSpPr>
          <p:nvPr/>
        </p:nvSpPr>
        <p:spPr>
          <a:xfrm>
            <a:off x="831850" y="1709738"/>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4" name="Picture 2">
            <a:extLst>
              <a:ext uri="{FF2B5EF4-FFF2-40B4-BE49-F238E27FC236}">
                <a16:creationId xmlns:a16="http://schemas.microsoft.com/office/drawing/2014/main" id="{6B110F8C-9849-9D42-B605-04FEED8CD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807" y="3290822"/>
            <a:ext cx="9756908" cy="3002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11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4280-7EE7-5D43-8C85-E24B72BA7504}"/>
              </a:ext>
            </a:extLst>
          </p:cNvPr>
          <p:cNvSpPr>
            <a:spLocks noGrp="1"/>
          </p:cNvSpPr>
          <p:nvPr>
            <p:ph type="title"/>
          </p:nvPr>
        </p:nvSpPr>
        <p:spPr>
          <a:xfrm>
            <a:off x="838200" y="365125"/>
            <a:ext cx="10889974" cy="1325563"/>
          </a:xfrm>
        </p:spPr>
        <p:txBody>
          <a:bodyPr/>
          <a:lstStyle/>
          <a:p>
            <a:r>
              <a:rPr lang="en-US" dirty="0"/>
              <a:t>Another Example Network Structure </a:t>
            </a:r>
            <a:r>
              <a:rPr lang="en-US" sz="1800" dirty="0">
                <a:solidFill>
                  <a:schemeClr val="accent1"/>
                </a:solidFill>
              </a:rPr>
              <a:t>[Safe to Skip for the Exam]</a:t>
            </a:r>
            <a:endParaRPr lang="en-US" dirty="0"/>
          </a:p>
        </p:txBody>
      </p:sp>
      <p:sp>
        <p:nvSpPr>
          <p:cNvPr id="3" name="Content Placeholder 2">
            <a:extLst>
              <a:ext uri="{FF2B5EF4-FFF2-40B4-BE49-F238E27FC236}">
                <a16:creationId xmlns:a16="http://schemas.microsoft.com/office/drawing/2014/main" id="{9E3400D3-0BFE-0842-917A-A831757C8196}"/>
              </a:ext>
            </a:extLst>
          </p:cNvPr>
          <p:cNvSpPr>
            <a:spLocks noGrp="1"/>
          </p:cNvSpPr>
          <p:nvPr>
            <p:ph idx="1"/>
          </p:nvPr>
        </p:nvSpPr>
        <p:spPr/>
        <p:txBody>
          <a:bodyPr/>
          <a:lstStyle/>
          <a:p>
            <a:r>
              <a:rPr lang="en-US" dirty="0"/>
              <a:t>Recurrent Neural Network (RNN)</a:t>
            </a:r>
          </a:p>
          <a:p>
            <a:pPr lvl="1"/>
            <a:r>
              <a:rPr lang="en-US" dirty="0"/>
              <a:t>Aim to deal with time-series data, such as natural language processing</a:t>
            </a:r>
          </a:p>
          <a:p>
            <a:pPr lvl="1"/>
            <a:r>
              <a:rPr lang="en-US" dirty="0"/>
              <a:t>Using hidden layers to store temporal information</a:t>
            </a:r>
          </a:p>
          <a:p>
            <a:pPr lvl="1"/>
            <a:r>
              <a:rPr lang="en-US" dirty="0"/>
              <a:t>Allow previous outputs to be used as inputs and keep hidden states</a:t>
            </a:r>
          </a:p>
        </p:txBody>
      </p:sp>
      <p:sp>
        <p:nvSpPr>
          <p:cNvPr id="4" name="TextBox 3">
            <a:extLst>
              <a:ext uri="{FF2B5EF4-FFF2-40B4-BE49-F238E27FC236}">
                <a16:creationId xmlns:a16="http://schemas.microsoft.com/office/drawing/2014/main" id="{7AB887B6-948A-104F-B0B5-8C25FB1BAF87}"/>
              </a:ext>
            </a:extLst>
          </p:cNvPr>
          <p:cNvSpPr txBox="1"/>
          <p:nvPr/>
        </p:nvSpPr>
        <p:spPr>
          <a:xfrm>
            <a:off x="4237463" y="6492875"/>
            <a:ext cx="2487348" cy="369332"/>
          </a:xfrm>
          <a:prstGeom prst="rect">
            <a:avLst/>
          </a:prstGeom>
          <a:noFill/>
        </p:spPr>
        <p:txBody>
          <a:bodyPr wrap="none" rtlCol="0">
            <a:spAutoFit/>
          </a:bodyPr>
          <a:lstStyle/>
          <a:p>
            <a:r>
              <a:rPr lang="en-US" dirty="0">
                <a:solidFill>
                  <a:schemeClr val="bg1">
                    <a:lumMod val="65000"/>
                  </a:schemeClr>
                </a:solidFill>
              </a:rPr>
              <a:t>[Images from Wikipedia]</a:t>
            </a:r>
          </a:p>
        </p:txBody>
      </p:sp>
      <p:pic>
        <p:nvPicPr>
          <p:cNvPr id="5" name="Picture 4">
            <a:extLst>
              <a:ext uri="{FF2B5EF4-FFF2-40B4-BE49-F238E27FC236}">
                <a16:creationId xmlns:a16="http://schemas.microsoft.com/office/drawing/2014/main" id="{D65B6A0B-12F6-5E4A-BB15-6F7D165D400F}"/>
              </a:ext>
            </a:extLst>
          </p:cNvPr>
          <p:cNvPicPr>
            <a:picLocks noChangeAspect="1"/>
          </p:cNvPicPr>
          <p:nvPr/>
        </p:nvPicPr>
        <p:blipFill>
          <a:blip r:embed="rId2"/>
          <a:stretch>
            <a:fillRect/>
          </a:stretch>
        </p:blipFill>
        <p:spPr>
          <a:xfrm>
            <a:off x="2152858" y="3620430"/>
            <a:ext cx="1910352" cy="2637218"/>
          </a:xfrm>
          <a:prstGeom prst="rect">
            <a:avLst/>
          </a:prstGeom>
        </p:spPr>
      </p:pic>
      <p:pic>
        <p:nvPicPr>
          <p:cNvPr id="6" name="Picture 5">
            <a:extLst>
              <a:ext uri="{FF2B5EF4-FFF2-40B4-BE49-F238E27FC236}">
                <a16:creationId xmlns:a16="http://schemas.microsoft.com/office/drawing/2014/main" id="{DA6F8D61-AE3A-654C-8A45-F7B7ECFE3378}"/>
              </a:ext>
            </a:extLst>
          </p:cNvPr>
          <p:cNvPicPr>
            <a:picLocks noChangeAspect="1"/>
          </p:cNvPicPr>
          <p:nvPr/>
        </p:nvPicPr>
        <p:blipFill>
          <a:blip r:embed="rId3"/>
          <a:stretch>
            <a:fillRect/>
          </a:stretch>
        </p:blipFill>
        <p:spPr>
          <a:xfrm>
            <a:off x="4572675" y="3590813"/>
            <a:ext cx="6392691" cy="2721087"/>
          </a:xfrm>
          <a:prstGeom prst="rect">
            <a:avLst/>
          </a:prstGeom>
        </p:spPr>
      </p:pic>
    </p:spTree>
    <p:extLst>
      <p:ext uri="{BB962C8B-B14F-4D97-AF65-F5344CB8AC3E}">
        <p14:creationId xmlns:p14="http://schemas.microsoft.com/office/powerpoint/2010/main" val="100309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Techniques in Improving Deep Learning</a:t>
            </a:r>
          </a:p>
        </p:txBody>
      </p:sp>
      <p:sp>
        <p:nvSpPr>
          <p:cNvPr id="3" name="Content Placeholder 2"/>
          <p:cNvSpPr>
            <a:spLocks noGrp="1"/>
          </p:cNvSpPr>
          <p:nvPr>
            <p:ph idx="1"/>
          </p:nvPr>
        </p:nvSpPr>
        <p:spPr>
          <a:xfrm>
            <a:off x="838200" y="1825624"/>
            <a:ext cx="10515600" cy="5032375"/>
          </a:xfrm>
        </p:spPr>
        <p:txBody>
          <a:bodyPr>
            <a:normAutofit/>
          </a:bodyPr>
          <a:lstStyle/>
          <a:p>
            <a:r>
              <a:rPr lang="en-US" dirty="0"/>
              <a:t>Regularization to mitigate overfitting</a:t>
            </a:r>
          </a:p>
          <a:p>
            <a:pPr lvl="1"/>
            <a:r>
              <a:rPr lang="en-US" dirty="0"/>
              <a:t>Weight-based, early stopping, dropout, </a:t>
            </a:r>
            <a:r>
              <a:rPr lang="en-US" dirty="0" err="1"/>
              <a:t>etc</a:t>
            </a:r>
            <a:endParaRPr lang="en-US" dirty="0"/>
          </a:p>
          <a:p>
            <a:pPr lvl="1"/>
            <a:endParaRPr lang="en-US" dirty="0"/>
          </a:p>
          <a:p>
            <a:r>
              <a:rPr lang="en-US" dirty="0"/>
              <a:t>Incorporating domain knowledges</a:t>
            </a:r>
          </a:p>
          <a:p>
            <a:pPr lvl="1"/>
            <a:r>
              <a:rPr lang="en-US" dirty="0"/>
              <a:t>Network architectures (e.g., Convolutional Neural Nets)</a:t>
            </a:r>
          </a:p>
          <a:p>
            <a:pPr lvl="1"/>
            <a:endParaRPr lang="en-US" dirty="0"/>
          </a:p>
          <a:p>
            <a:r>
              <a:rPr lang="en-US" dirty="0"/>
              <a:t>Improving computation with huge amount of data</a:t>
            </a:r>
          </a:p>
          <a:p>
            <a:pPr lvl="1"/>
            <a:r>
              <a:rPr lang="en-US" dirty="0"/>
              <a:t>Hardware architecture to improve parallel computation</a:t>
            </a:r>
          </a:p>
          <a:p>
            <a:endParaRPr lang="en-US" dirty="0"/>
          </a:p>
          <a:p>
            <a:r>
              <a:rPr lang="en-US" dirty="0"/>
              <a:t>Improving gradient-based optimization</a:t>
            </a:r>
          </a:p>
          <a:p>
            <a:pPr lvl="1"/>
            <a:r>
              <a:rPr lang="en-US" dirty="0"/>
              <a:t>Choosing better </a:t>
            </a:r>
            <a:r>
              <a:rPr lang="en-US" dirty="0">
                <a:solidFill>
                  <a:srgbClr val="C00000"/>
                </a:solidFill>
              </a:rPr>
              <a:t>initialization</a:t>
            </a:r>
            <a:r>
              <a:rPr lang="en-US" dirty="0"/>
              <a:t> points</a:t>
            </a:r>
          </a:p>
        </p:txBody>
      </p:sp>
    </p:spTree>
    <p:extLst>
      <p:ext uri="{BB962C8B-B14F-4D97-AF65-F5344CB8AC3E}">
        <p14:creationId xmlns:p14="http://schemas.microsoft.com/office/powerpoint/2010/main" val="8376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2704"/>
            <a:ext cx="10515600" cy="2852737"/>
          </a:xfrm>
        </p:spPr>
        <p:txBody>
          <a:bodyPr/>
          <a:lstStyle/>
          <a:p>
            <a:r>
              <a:rPr lang="en-US" dirty="0"/>
              <a:t>Initialization</a:t>
            </a:r>
          </a:p>
        </p:txBody>
      </p:sp>
      <p:sp>
        <p:nvSpPr>
          <p:cNvPr id="3" name="Text Placeholder 2"/>
          <p:cNvSpPr>
            <a:spLocks noGrp="1"/>
          </p:cNvSpPr>
          <p:nvPr>
            <p:ph type="body" idx="1"/>
          </p:nvPr>
        </p:nvSpPr>
        <p:spPr/>
        <p:txBody>
          <a:bodyPr/>
          <a:lstStyle/>
          <a:p>
            <a:r>
              <a:rPr lang="en-US" dirty="0"/>
              <a:t>Why initialization matters in deep learning</a:t>
            </a:r>
          </a:p>
          <a:p>
            <a:pPr marL="342900" indent="-342900">
              <a:buFontTx/>
              <a:buChar char="-"/>
            </a:pPr>
            <a:r>
              <a:rPr lang="en-US" dirty="0"/>
              <a:t>Error is nonconvex in NN</a:t>
            </a:r>
          </a:p>
          <a:p>
            <a:pPr marL="342900" indent="-342900">
              <a:buFontTx/>
              <a:buChar char="-"/>
            </a:pPr>
            <a:r>
              <a:rPr lang="en-US" dirty="0"/>
              <a:t>Vanishing/exploding gradient problem</a:t>
            </a:r>
          </a:p>
        </p:txBody>
      </p:sp>
    </p:spTree>
    <p:extLst>
      <p:ext uri="{BB962C8B-B14F-4D97-AF65-F5344CB8AC3E}">
        <p14:creationId xmlns:p14="http://schemas.microsoft.com/office/powerpoint/2010/main" val="847034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201400" cy="1325563"/>
          </a:xfrm>
        </p:spPr>
        <p:txBody>
          <a:bodyPr/>
          <a:lstStyle/>
          <a:p>
            <a:r>
              <a:rPr lang="en-US" dirty="0"/>
              <a:t>Error is Nonconvex in Neural Networks</a:t>
            </a:r>
          </a:p>
        </p:txBody>
      </p:sp>
      <p:sp>
        <p:nvSpPr>
          <p:cNvPr id="3" name="Content Placeholder 2"/>
          <p:cNvSpPr>
            <a:spLocks noGrp="1"/>
          </p:cNvSpPr>
          <p:nvPr>
            <p:ph idx="1"/>
          </p:nvPr>
        </p:nvSpPr>
        <p:spPr>
          <a:xfrm>
            <a:off x="5452533" y="2254069"/>
            <a:ext cx="6908800" cy="3922893"/>
          </a:xfrm>
        </p:spPr>
        <p:txBody>
          <a:bodyPr>
            <a:normAutofit lnSpcReduction="10000"/>
          </a:bodyPr>
          <a:lstStyle/>
          <a:p>
            <a:r>
              <a:rPr lang="en-US" dirty="0"/>
              <a:t>We mostly adopt gradient-descent-style algorithms for optimization.</a:t>
            </a:r>
          </a:p>
          <a:p>
            <a:endParaRPr lang="en-US" dirty="0"/>
          </a:p>
          <a:p>
            <a:r>
              <a:rPr lang="en-US" dirty="0"/>
              <a:t>No guarantee to converge to global optimal.</a:t>
            </a:r>
          </a:p>
          <a:p>
            <a:endParaRPr lang="en-US" dirty="0"/>
          </a:p>
          <a:p>
            <a:r>
              <a:rPr lang="en-US" dirty="0"/>
              <a:t>Need to run it many times.</a:t>
            </a:r>
          </a:p>
          <a:p>
            <a:endParaRPr lang="en-US" dirty="0"/>
          </a:p>
          <a:p>
            <a:r>
              <a:rPr lang="en-US" dirty="0"/>
              <a:t>Initialization matters.</a:t>
            </a:r>
          </a:p>
        </p:txBody>
      </p:sp>
      <p:pic>
        <p:nvPicPr>
          <p:cNvPr id="2050" name="Picture 2" descr="ntro to optimization in deep learning: Gradient Desc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98" y="2254070"/>
            <a:ext cx="4690533" cy="3494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347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Vanishing Gradient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5167842"/>
              </a:xfrm>
            </p:spPr>
            <p:txBody>
              <a:bodyPr>
                <a:normAutofit/>
              </a:bodyPr>
              <a:lstStyle/>
              <a:p>
                <a:r>
                  <a:rPr lang="en-US" dirty="0"/>
                  <a:t>Backpropagation</a:t>
                </a:r>
              </a:p>
              <a:p>
                <a:pPr lvl="1"/>
                <a14:m>
                  <m:oMath xmlns:m="http://schemas.openxmlformats.org/officeDocument/2006/math">
                    <m:f>
                      <m:fPr>
                        <m:ctrlPr>
                          <a:rPr lang="bg-BG" i="1" smtClean="0">
                            <a:solidFill>
                              <a:schemeClr val="accent1"/>
                            </a:solidFill>
                            <a:latin typeface="Cambria Math" panose="02040503050406030204" pitchFamily="18" charset="0"/>
                          </a:rPr>
                        </m:ctrlPr>
                      </m:fPr>
                      <m:num>
                        <m:r>
                          <a:rPr lang="en-US" i="1">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𝑒</m:t>
                            </m:r>
                          </m:e>
                          <m:sub>
                            <m:r>
                              <a:rPr lang="en-US" i="1">
                                <a:solidFill>
                                  <a:schemeClr val="accent1"/>
                                </a:solidFill>
                                <a:latin typeface="Cambria Math" charset="0"/>
                              </a:rPr>
                              <m:t>𝑛</m:t>
                            </m:r>
                          </m:sub>
                        </m:sSub>
                        <m:r>
                          <a:rPr lang="en-US" i="1">
                            <a:solidFill>
                              <a:schemeClr val="accent1"/>
                            </a:solidFill>
                            <a:latin typeface="Cambria Math" charset="0"/>
                          </a:rPr>
                          <m:t>(</m:t>
                        </m:r>
                        <m:r>
                          <a:rPr lang="en-US" i="1">
                            <a:solidFill>
                              <a:schemeClr val="accent1"/>
                            </a:solidFill>
                            <a:latin typeface="Cambria Math" charset="0"/>
                          </a:rPr>
                          <m:t>𝑊</m:t>
                        </m:r>
                        <m:r>
                          <a:rPr lang="en-US" i="1">
                            <a:solidFill>
                              <a:schemeClr val="accent1"/>
                            </a:solidFill>
                            <a:latin typeface="Cambria Math" charset="0"/>
                          </a:rPr>
                          <m:t>)</m:t>
                        </m:r>
                      </m:num>
                      <m:den>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den>
                    </m:f>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𝑗</m:t>
                        </m:r>
                      </m:sub>
                      <m:sup>
                        <m:r>
                          <a:rPr lang="en-US" i="1">
                            <a:solidFill>
                              <a:schemeClr val="accent1"/>
                            </a:solidFill>
                            <a:latin typeface="Cambria Math" charset="0"/>
                          </a:rPr>
                          <m:t>(ℓ)</m:t>
                        </m:r>
                      </m:sup>
                    </m:sSubSup>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𝑥</m:t>
                        </m:r>
                      </m:e>
                      <m:sub>
                        <m:r>
                          <a:rPr lang="en-US" i="1">
                            <a:solidFill>
                              <a:schemeClr val="accent1"/>
                            </a:solidFill>
                            <a:latin typeface="Cambria Math" charset="0"/>
                          </a:rPr>
                          <m:t>𝑖</m:t>
                        </m:r>
                      </m:sub>
                      <m:sup>
                        <m:r>
                          <a:rPr lang="en-US" i="1">
                            <a:solidFill>
                              <a:schemeClr val="accent1"/>
                            </a:solidFill>
                            <a:latin typeface="Cambria Math" charset="0"/>
                          </a:rPr>
                          <m:t>(ℓ−1)</m:t>
                        </m:r>
                      </m:sup>
                    </m:sSubSup>
                  </m:oMath>
                </a14:m>
                <a:endParaRPr lang="en-US" dirty="0">
                  <a:solidFill>
                    <a:schemeClr val="accent1"/>
                  </a:solidFill>
                </a:endParaRPr>
              </a:p>
              <a:p>
                <a:pPr lvl="1"/>
                <a14:m>
                  <m:oMath xmlns:m="http://schemas.openxmlformats.org/officeDocument/2006/math">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𝑗</m:t>
                        </m:r>
                      </m:sub>
                      <m:sup>
                        <m:r>
                          <a:rPr lang="en-US" i="1">
                            <a:solidFill>
                              <a:schemeClr val="accent1"/>
                            </a:solidFill>
                            <a:latin typeface="Cambria Math" charset="0"/>
                          </a:rPr>
                          <m:t>(ℓ)</m:t>
                        </m:r>
                      </m:sup>
                    </m:sSubSup>
                  </m:oMath>
                </a14:m>
                <a:r>
                  <a:rPr lang="en-US" dirty="0">
                    <a:solidFill>
                      <a:schemeClr val="accent1"/>
                    </a:solidFill>
                  </a:rPr>
                  <a:t> </a:t>
                </a:r>
                <a14:m>
                  <m:oMath xmlns:m="http://schemas.openxmlformats.org/officeDocument/2006/math">
                    <m:r>
                      <a:rPr lang="en-US" i="1">
                        <a:solidFill>
                          <a:schemeClr val="accent1"/>
                        </a:solidFill>
                        <a:latin typeface="Cambria Math" charset="0"/>
                      </a:rPr>
                      <m:t>=</m:t>
                    </m:r>
                    <m:sSup>
                      <m:sSupPr>
                        <m:ctrlPr>
                          <a:rPr lang="en-US" i="1" smtClean="0">
                            <a:solidFill>
                              <a:srgbClr val="C00000"/>
                            </a:solidFill>
                            <a:latin typeface="Cambria Math" panose="02040503050406030204" pitchFamily="18" charset="0"/>
                          </a:rPr>
                        </m:ctrlPr>
                      </m:sSupPr>
                      <m:e>
                        <m:r>
                          <a:rPr lang="en-US" i="1">
                            <a:solidFill>
                              <a:srgbClr val="C00000"/>
                            </a:solidFill>
                            <a:latin typeface="Cambria Math" charset="0"/>
                          </a:rPr>
                          <m:t>𝜃</m:t>
                        </m:r>
                      </m:e>
                      <m:sup>
                        <m:r>
                          <a:rPr lang="en-US" i="1">
                            <a:solidFill>
                              <a:srgbClr val="C00000"/>
                            </a:solidFill>
                            <a:latin typeface="Cambria Math" charset="0"/>
                          </a:rPr>
                          <m:t>′</m:t>
                        </m:r>
                      </m:sup>
                    </m:sSup>
                    <m:d>
                      <m:dPr>
                        <m:ctrlPr>
                          <a:rPr lang="en-US" i="1">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charset="0"/>
                              </a:rPr>
                              <m:t>𝑠</m:t>
                            </m:r>
                          </m:e>
                          <m:sub>
                            <m:r>
                              <a:rPr lang="en-US" i="1">
                                <a:solidFill>
                                  <a:srgbClr val="C00000"/>
                                </a:solidFill>
                                <a:latin typeface="Cambria Math" charset="0"/>
                              </a:rPr>
                              <m:t>𝑗</m:t>
                            </m:r>
                          </m:sub>
                          <m:sup>
                            <m:d>
                              <m:dPr>
                                <m:ctrlPr>
                                  <a:rPr lang="en-US" i="1">
                                    <a:solidFill>
                                      <a:srgbClr val="C00000"/>
                                    </a:solidFill>
                                    <a:latin typeface="Cambria Math" panose="02040503050406030204" pitchFamily="18" charset="0"/>
                                  </a:rPr>
                                </m:ctrlPr>
                              </m:dPr>
                              <m:e>
                                <m:r>
                                  <a:rPr lang="en-US" i="1">
                                    <a:solidFill>
                                      <a:srgbClr val="C00000"/>
                                    </a:solidFill>
                                    <a:latin typeface="Cambria Math" charset="0"/>
                                  </a:rPr>
                                  <m:t>ℓ</m:t>
                                </m:r>
                              </m:e>
                            </m:d>
                          </m:sup>
                        </m:sSubSup>
                      </m:e>
                    </m:d>
                    <m:nary>
                      <m:naryPr>
                        <m:chr m:val="∑"/>
                        <m:limLoc m:val="subSup"/>
                        <m:ctrlPr>
                          <a:rPr lang="is-IS" i="1">
                            <a:solidFill>
                              <a:schemeClr val="accent1"/>
                            </a:solidFill>
                            <a:latin typeface="Cambria Math" panose="02040503050406030204" pitchFamily="18" charset="0"/>
                          </a:rPr>
                        </m:ctrlPr>
                      </m:naryPr>
                      <m:sub>
                        <m:r>
                          <m:rPr>
                            <m:brk m:alnAt="25"/>
                          </m:rPr>
                          <a:rPr lang="en-US" i="1">
                            <a:solidFill>
                              <a:schemeClr val="accent1"/>
                            </a:solidFill>
                            <a:latin typeface="Cambria Math" charset="0"/>
                          </a:rPr>
                          <m:t>𝑘</m:t>
                        </m:r>
                        <m:r>
                          <a:rPr lang="en-US" i="1">
                            <a:solidFill>
                              <a:schemeClr val="accent1"/>
                            </a:solidFill>
                            <a:latin typeface="Cambria Math" charset="0"/>
                          </a:rPr>
                          <m:t>=1</m:t>
                        </m:r>
                      </m:sub>
                      <m:sup>
                        <m:sSup>
                          <m:sSupPr>
                            <m:ctrlPr>
                              <a:rPr lang="en-US" i="1">
                                <a:solidFill>
                                  <a:schemeClr val="accent1"/>
                                </a:solidFill>
                                <a:latin typeface="Cambria Math" panose="02040503050406030204" pitchFamily="18" charset="0"/>
                              </a:rPr>
                            </m:ctrlPr>
                          </m:sSupPr>
                          <m:e>
                            <m:r>
                              <a:rPr lang="en-US" i="1">
                                <a:solidFill>
                                  <a:schemeClr val="accent1"/>
                                </a:solidFill>
                                <a:latin typeface="Cambria Math" charset="0"/>
                              </a:rPr>
                              <m:t>𝑑</m:t>
                            </m:r>
                          </m:e>
                          <m:sup>
                            <m:r>
                              <a:rPr lang="en-US" i="1">
                                <a:solidFill>
                                  <a:schemeClr val="accent1"/>
                                </a:solidFill>
                                <a:latin typeface="Cambria Math" charset="0"/>
                              </a:rPr>
                              <m:t>(ℓ+1)</m:t>
                            </m:r>
                          </m:sup>
                        </m:sSup>
                      </m:sup>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𝑘</m:t>
                            </m:r>
                          </m:sub>
                          <m:sup>
                            <m:r>
                              <a:rPr lang="en-US" i="1">
                                <a:solidFill>
                                  <a:schemeClr val="accent1"/>
                                </a:solidFill>
                                <a:latin typeface="Cambria Math" charset="0"/>
                              </a:rPr>
                              <m:t>(ℓ+1)</m:t>
                            </m:r>
                          </m:sup>
                        </m:sSubSup>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𝑗</m:t>
                            </m:r>
                            <m:r>
                              <a:rPr lang="en-US" i="1">
                                <a:solidFill>
                                  <a:schemeClr val="accent1"/>
                                </a:solidFill>
                                <a:latin typeface="Cambria Math" charset="0"/>
                              </a:rPr>
                              <m:t>,</m:t>
                            </m:r>
                            <m:r>
                              <a:rPr lang="en-US" i="1">
                                <a:solidFill>
                                  <a:schemeClr val="accent1"/>
                                </a:solidFill>
                                <a:latin typeface="Cambria Math" charset="0"/>
                              </a:rPr>
                              <m:t>𝑘</m:t>
                            </m:r>
                          </m:sub>
                          <m:sup>
                            <m:r>
                              <a:rPr lang="en-US" i="1">
                                <a:solidFill>
                                  <a:schemeClr val="accent1"/>
                                </a:solidFill>
                                <a:latin typeface="Cambria Math" charset="0"/>
                              </a:rPr>
                              <m:t>(ℓ+1)</m:t>
                            </m:r>
                          </m:sup>
                        </m:sSubSup>
                      </m:e>
                    </m:nary>
                  </m:oMath>
                </a14:m>
                <a:r>
                  <a:rPr lang="en-US" dirty="0">
                    <a:solidFill>
                      <a:schemeClr val="accent1"/>
                    </a:solidFill>
                  </a:rPr>
                  <a:t>  </a:t>
                </a:r>
              </a:p>
              <a:p>
                <a:pPr lvl="1"/>
                <a:endParaRPr lang="en-US" dirty="0">
                  <a:solidFill>
                    <a:schemeClr val="accent1"/>
                  </a:solidFill>
                </a:endParaRPr>
              </a:p>
              <a:p>
                <a:r>
                  <a:rPr lang="en-US" dirty="0"/>
                  <a:t>If we use activation function </a:t>
                </a:r>
                <a14:m>
                  <m:oMath xmlns:m="http://schemas.openxmlformats.org/officeDocument/2006/math">
                    <m:r>
                      <a:rPr lang="en-US" b="0" i="1" smtClean="0">
                        <a:solidFill>
                          <a:schemeClr val="accent1"/>
                        </a:solidFill>
                        <a:latin typeface="Cambria Math" charset="0"/>
                      </a:rPr>
                      <m:t>𝜃</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𝑠</m:t>
                        </m:r>
                      </m:e>
                    </m:d>
                    <m:r>
                      <a:rPr lang="en-US" b="0" i="1" smtClean="0">
                        <a:solidFill>
                          <a:schemeClr val="accent1"/>
                        </a:solidFill>
                        <a:latin typeface="Cambria Math" charset="0"/>
                      </a:rPr>
                      <m:t>=</m:t>
                    </m:r>
                    <m:func>
                      <m:funcPr>
                        <m:ctrlPr>
                          <a:rPr lang="en-US" b="0" i="1" smtClean="0">
                            <a:solidFill>
                              <a:schemeClr val="accent1"/>
                            </a:solidFill>
                            <a:latin typeface="Cambria Math" panose="02040503050406030204" pitchFamily="18" charset="0"/>
                          </a:rPr>
                        </m:ctrlPr>
                      </m:funcPr>
                      <m:fName>
                        <m:r>
                          <m:rPr>
                            <m:sty m:val="p"/>
                          </m:rPr>
                          <a:rPr lang="en-US" b="0" i="0" smtClean="0">
                            <a:solidFill>
                              <a:schemeClr val="accent1"/>
                            </a:solidFill>
                            <a:latin typeface="Cambria Math" charset="0"/>
                          </a:rPr>
                          <m:t>tanh</m:t>
                        </m:r>
                      </m:fName>
                      <m:e>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𝑠</m:t>
                            </m:r>
                          </m:e>
                        </m:d>
                      </m:e>
                    </m:func>
                  </m:oMath>
                </a14:m>
                <a:endParaRPr lang="en-US" b="0" i="1" dirty="0">
                  <a:latin typeface="Cambria Math" charset="0"/>
                </a:endParaRPr>
              </a:p>
              <a:p>
                <a:pPr lvl="1"/>
                <a14:m>
                  <m:oMath xmlns:m="http://schemas.openxmlformats.org/officeDocument/2006/math">
                    <m:sSup>
                      <m:sSupPr>
                        <m:ctrlPr>
                          <a:rPr lang="en-US" b="0" i="1" dirty="0" smtClean="0">
                            <a:solidFill>
                              <a:schemeClr val="accent1"/>
                            </a:solidFill>
                            <a:latin typeface="Cambria Math" panose="02040503050406030204" pitchFamily="18" charset="0"/>
                          </a:rPr>
                        </m:ctrlPr>
                      </m:sSupPr>
                      <m:e>
                        <m:r>
                          <a:rPr lang="en-US" b="0" i="1" dirty="0" smtClean="0">
                            <a:solidFill>
                              <a:schemeClr val="accent1"/>
                            </a:solidFill>
                            <a:latin typeface="Cambria Math" charset="0"/>
                          </a:rPr>
                          <m:t>𝜃</m:t>
                        </m:r>
                      </m:e>
                      <m:sup>
                        <m:r>
                          <a:rPr lang="en-US" b="0" i="1" dirty="0" smtClean="0">
                            <a:solidFill>
                              <a:schemeClr val="accent1"/>
                            </a:solidFill>
                            <a:latin typeface="Cambria Math" charset="0"/>
                          </a:rPr>
                          <m:t>′</m:t>
                        </m:r>
                      </m:sup>
                    </m:sSup>
                    <m:d>
                      <m:dPr>
                        <m:ctrlPr>
                          <a:rPr lang="en-US" b="0" i="1" dirty="0" smtClean="0">
                            <a:solidFill>
                              <a:schemeClr val="accent1"/>
                            </a:solidFill>
                            <a:latin typeface="Cambria Math" panose="02040503050406030204" pitchFamily="18" charset="0"/>
                          </a:rPr>
                        </m:ctrlPr>
                      </m:dPr>
                      <m:e>
                        <m:r>
                          <a:rPr lang="en-US" b="0" i="1" dirty="0" smtClean="0">
                            <a:solidFill>
                              <a:schemeClr val="accent1"/>
                            </a:solidFill>
                            <a:latin typeface="Cambria Math" charset="0"/>
                          </a:rPr>
                          <m:t>𝑠</m:t>
                        </m:r>
                      </m:e>
                    </m:d>
                    <m:r>
                      <a:rPr lang="en-US" b="0" i="1" dirty="0" smtClean="0">
                        <a:solidFill>
                          <a:schemeClr val="accent1"/>
                        </a:solidFill>
                        <a:latin typeface="Cambria Math" charset="0"/>
                      </a:rPr>
                      <m:t>=1−</m:t>
                    </m:r>
                    <m:r>
                      <a:rPr lang="en-US" b="0" i="1" dirty="0" smtClean="0">
                        <a:solidFill>
                          <a:schemeClr val="accent1"/>
                        </a:solidFill>
                        <a:latin typeface="Cambria Math" charset="0"/>
                      </a:rPr>
                      <m:t>𝜃</m:t>
                    </m:r>
                    <m:sSup>
                      <m:sSupPr>
                        <m:ctrlPr>
                          <a:rPr lang="en-US" b="0" i="1" dirty="0" smtClean="0">
                            <a:solidFill>
                              <a:schemeClr val="accent1"/>
                            </a:solidFill>
                            <a:latin typeface="Cambria Math" panose="02040503050406030204" pitchFamily="18" charset="0"/>
                          </a:rPr>
                        </m:ctrlPr>
                      </m:sSupPr>
                      <m:e>
                        <m:d>
                          <m:dPr>
                            <m:ctrlPr>
                              <a:rPr lang="en-US" b="0" i="1" dirty="0" smtClean="0">
                                <a:solidFill>
                                  <a:schemeClr val="accent1"/>
                                </a:solidFill>
                                <a:latin typeface="Cambria Math" panose="02040503050406030204" pitchFamily="18" charset="0"/>
                              </a:rPr>
                            </m:ctrlPr>
                          </m:dPr>
                          <m:e>
                            <m:r>
                              <a:rPr lang="en-US" b="0" i="1" dirty="0" smtClean="0">
                                <a:solidFill>
                                  <a:schemeClr val="accent1"/>
                                </a:solidFill>
                                <a:latin typeface="Cambria Math" charset="0"/>
                              </a:rPr>
                              <m:t>𝑠</m:t>
                            </m:r>
                          </m:e>
                        </m:d>
                      </m:e>
                      <m:sup>
                        <m:r>
                          <a:rPr lang="en-US" b="0" i="1" dirty="0" smtClean="0">
                            <a:solidFill>
                              <a:schemeClr val="accent1"/>
                            </a:solidFill>
                            <a:latin typeface="Cambria Math" charset="0"/>
                          </a:rPr>
                          <m:t>2</m:t>
                        </m:r>
                      </m:sup>
                    </m:sSup>
                    <m:r>
                      <a:rPr lang="en-US" b="0" i="1" dirty="0" smtClean="0">
                        <a:solidFill>
                          <a:schemeClr val="accent1"/>
                        </a:solidFill>
                        <a:latin typeface="Cambria Math" charset="0"/>
                      </a:rPr>
                      <m:t>&lt;1</m:t>
                    </m:r>
                  </m:oMath>
                </a14:m>
                <a:endParaRPr lang="en-US" dirty="0">
                  <a:solidFill>
                    <a:schemeClr val="accent1"/>
                  </a:solidFill>
                </a:endParaRPr>
              </a:p>
              <a:p>
                <a:pPr lvl="1"/>
                <a:endParaRPr lang="en-US" dirty="0">
                  <a:solidFill>
                    <a:schemeClr val="accent1"/>
                  </a:solidFill>
                </a:endParaRPr>
              </a:p>
              <a:p>
                <a:r>
                  <a:rPr lang="en-US" dirty="0"/>
                  <a:t>In deep learning with a lot of layers, </a:t>
                </a:r>
              </a:p>
              <a:p>
                <a:pPr lvl="1"/>
                <a:r>
                  <a:rPr lang="en-US" dirty="0"/>
                  <a:t>the gradient might vanish</a:t>
                </a:r>
              </a:p>
              <a:p>
                <a:pPr lvl="1"/>
                <a:r>
                  <a:rPr lang="en-US" dirty="0"/>
                  <a:t>hard to update the early layers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5167842"/>
              </a:xfrm>
              <a:blipFill>
                <a:blip r:embed="rId2"/>
                <a:stretch>
                  <a:fillRect l="-1086" t="-1961"/>
                </a:stretch>
              </a:blipFill>
            </p:spPr>
            <p:txBody>
              <a:bodyPr/>
              <a:lstStyle/>
              <a:p>
                <a:r>
                  <a:rPr lang="en-US">
                    <a:noFill/>
                  </a:rPr>
                  <a:t> </a:t>
                </a:r>
              </a:p>
            </p:txBody>
          </p:sp>
        </mc:Fallback>
      </mc:AlternateContent>
      <p:pic>
        <p:nvPicPr>
          <p:cNvPr id="4098" name="Picture 2" descr="ANH function definition and online calcul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7867" y="4216400"/>
            <a:ext cx="24384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y attempt to understand the backpropagation algorithm for training neural  networks">
            <a:extLst>
              <a:ext uri="{FF2B5EF4-FFF2-40B4-BE49-F238E27FC236}">
                <a16:creationId xmlns:a16="http://schemas.microsoft.com/office/drawing/2014/main" id="{8DB856C4-E53D-2D42-844B-3480DB562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0160" y="1936015"/>
            <a:ext cx="3604167" cy="195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07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Vanishing Gradient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5167842"/>
              </a:xfrm>
            </p:spPr>
            <p:txBody>
              <a:bodyPr>
                <a:normAutofit/>
              </a:bodyPr>
              <a:lstStyle/>
              <a:p>
                <a14:m>
                  <m:oMath xmlns:m="http://schemas.openxmlformats.org/officeDocument/2006/math">
                    <m:sSubSup>
                      <m:sSubSupPr>
                        <m:ctrlPr>
                          <a:rPr lang="en-US" sz="2400" i="1" smtClean="0">
                            <a:solidFill>
                              <a:schemeClr val="accent1"/>
                            </a:solidFill>
                            <a:latin typeface="Cambria Math" panose="02040503050406030204" pitchFamily="18" charset="0"/>
                          </a:rPr>
                        </m:ctrlPr>
                      </m:sSubSupPr>
                      <m:e>
                        <m:r>
                          <a:rPr lang="en-US" sz="2400" i="1">
                            <a:solidFill>
                              <a:schemeClr val="accent1"/>
                            </a:solidFill>
                            <a:latin typeface="Cambria Math" charset="0"/>
                          </a:rPr>
                          <m:t>𝛿</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oMath>
                </a14:m>
                <a:r>
                  <a:rPr lang="en-US" sz="2400" dirty="0">
                    <a:solidFill>
                      <a:schemeClr val="accent1"/>
                    </a:solidFill>
                  </a:rPr>
                  <a:t> </a:t>
                </a:r>
                <a14:m>
                  <m:oMath xmlns:m="http://schemas.openxmlformats.org/officeDocument/2006/math">
                    <m:r>
                      <a:rPr lang="en-US" sz="2400" i="1">
                        <a:solidFill>
                          <a:schemeClr val="accent1"/>
                        </a:solidFill>
                        <a:latin typeface="Cambria Math" charset="0"/>
                      </a:rPr>
                      <m:t>=</m:t>
                    </m:r>
                    <m:sSup>
                      <m:sSupPr>
                        <m:ctrlPr>
                          <a:rPr lang="en-US" sz="2400" i="1" smtClean="0">
                            <a:solidFill>
                              <a:srgbClr val="C00000"/>
                            </a:solidFill>
                            <a:latin typeface="Cambria Math" panose="02040503050406030204" pitchFamily="18" charset="0"/>
                          </a:rPr>
                        </m:ctrlPr>
                      </m:sSupPr>
                      <m:e>
                        <m:r>
                          <a:rPr lang="en-US" sz="2400" i="1">
                            <a:solidFill>
                              <a:srgbClr val="C00000"/>
                            </a:solidFill>
                            <a:latin typeface="Cambria Math" charset="0"/>
                          </a:rPr>
                          <m:t>𝜃</m:t>
                        </m:r>
                      </m:e>
                      <m:sup>
                        <m:r>
                          <a:rPr lang="en-US" sz="2400" i="1">
                            <a:solidFill>
                              <a:srgbClr val="C00000"/>
                            </a:solidFill>
                            <a:latin typeface="Cambria Math" charset="0"/>
                          </a:rPr>
                          <m:t>′</m:t>
                        </m:r>
                      </m:sup>
                    </m:sSup>
                    <m:d>
                      <m:dPr>
                        <m:ctrlPr>
                          <a:rPr lang="en-US" sz="2400" i="1">
                            <a:solidFill>
                              <a:srgbClr val="C00000"/>
                            </a:solidFill>
                            <a:latin typeface="Cambria Math" panose="02040503050406030204" pitchFamily="18" charset="0"/>
                          </a:rPr>
                        </m:ctrlPr>
                      </m:dPr>
                      <m:e>
                        <m:sSubSup>
                          <m:sSubSupPr>
                            <m:ctrlPr>
                              <a:rPr lang="en-US" sz="2400" i="1">
                                <a:solidFill>
                                  <a:srgbClr val="C00000"/>
                                </a:solidFill>
                                <a:latin typeface="Cambria Math" panose="02040503050406030204" pitchFamily="18" charset="0"/>
                              </a:rPr>
                            </m:ctrlPr>
                          </m:sSubSupPr>
                          <m:e>
                            <m:r>
                              <a:rPr lang="en-US" sz="2400" i="1">
                                <a:solidFill>
                                  <a:srgbClr val="C00000"/>
                                </a:solidFill>
                                <a:latin typeface="Cambria Math" charset="0"/>
                              </a:rPr>
                              <m:t>𝑠</m:t>
                            </m:r>
                          </m:e>
                          <m:sub>
                            <m:r>
                              <a:rPr lang="en-US" sz="2400" i="1">
                                <a:solidFill>
                                  <a:srgbClr val="C00000"/>
                                </a:solidFill>
                                <a:latin typeface="Cambria Math" charset="0"/>
                              </a:rPr>
                              <m:t>𝑗</m:t>
                            </m:r>
                          </m:sub>
                          <m:sup>
                            <m:d>
                              <m:dPr>
                                <m:ctrlPr>
                                  <a:rPr lang="en-US" sz="2400" i="1">
                                    <a:solidFill>
                                      <a:srgbClr val="C00000"/>
                                    </a:solidFill>
                                    <a:latin typeface="Cambria Math" panose="02040503050406030204" pitchFamily="18" charset="0"/>
                                  </a:rPr>
                                </m:ctrlPr>
                              </m:dPr>
                              <m:e>
                                <m:r>
                                  <a:rPr lang="en-US" sz="2400" i="1">
                                    <a:solidFill>
                                      <a:srgbClr val="C00000"/>
                                    </a:solidFill>
                                    <a:latin typeface="Cambria Math" charset="0"/>
                                  </a:rPr>
                                  <m:t>ℓ</m:t>
                                </m:r>
                              </m:e>
                            </m:d>
                          </m:sup>
                        </m:sSubSup>
                      </m:e>
                    </m:d>
                    <m:nary>
                      <m:naryPr>
                        <m:chr m:val="∑"/>
                        <m:limLoc m:val="subSup"/>
                        <m:ctrlPr>
                          <a:rPr lang="is-IS" sz="2400" i="1">
                            <a:solidFill>
                              <a:schemeClr val="accent1"/>
                            </a:solidFill>
                            <a:latin typeface="Cambria Math" panose="02040503050406030204" pitchFamily="18" charset="0"/>
                          </a:rPr>
                        </m:ctrlPr>
                      </m:naryPr>
                      <m:sub>
                        <m:r>
                          <m:rPr>
                            <m:brk m:alnAt="25"/>
                          </m:rPr>
                          <a:rPr lang="en-US" sz="2400" i="1">
                            <a:solidFill>
                              <a:schemeClr val="accent1"/>
                            </a:solidFill>
                            <a:latin typeface="Cambria Math" charset="0"/>
                          </a:rPr>
                          <m:t>𝑘</m:t>
                        </m:r>
                        <m:r>
                          <a:rPr lang="en-US" sz="2400" i="1">
                            <a:solidFill>
                              <a:schemeClr val="accent1"/>
                            </a:solidFill>
                            <a:latin typeface="Cambria Math" charset="0"/>
                          </a:rPr>
                          <m:t>=1</m:t>
                        </m:r>
                      </m:sub>
                      <m: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𝑑</m:t>
                            </m:r>
                          </m:e>
                          <m:sup>
                            <m:r>
                              <a:rPr lang="en-US" sz="2400" i="1">
                                <a:solidFill>
                                  <a:schemeClr val="accent1"/>
                                </a:solidFill>
                                <a:latin typeface="Cambria Math" charset="0"/>
                              </a:rPr>
                              <m:t>(ℓ+1)</m:t>
                            </m:r>
                          </m:sup>
                        </m:sSup>
                      </m:sup>
                      <m:e>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𝛿</m:t>
                            </m:r>
                          </m:e>
                          <m:sub>
                            <m:r>
                              <a:rPr lang="en-US" sz="2400" i="1">
                                <a:solidFill>
                                  <a:schemeClr val="accent1"/>
                                </a:solidFill>
                                <a:latin typeface="Cambria Math" charset="0"/>
                              </a:rPr>
                              <m:t>𝑘</m:t>
                            </m:r>
                          </m:sub>
                          <m:sup>
                            <m:r>
                              <a:rPr lang="en-US" sz="2400" i="1">
                                <a:solidFill>
                                  <a:schemeClr val="accent1"/>
                                </a:solidFill>
                                <a:latin typeface="Cambria Math" charset="0"/>
                              </a:rPr>
                              <m:t>(ℓ+1)</m:t>
                            </m:r>
                          </m:sup>
                        </m:sSubSup>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𝑗</m:t>
                            </m:r>
                            <m:r>
                              <a:rPr lang="en-US" sz="2400" i="1">
                                <a:solidFill>
                                  <a:schemeClr val="accent1"/>
                                </a:solidFill>
                                <a:latin typeface="Cambria Math" charset="0"/>
                              </a:rPr>
                              <m:t>,</m:t>
                            </m:r>
                            <m:r>
                              <a:rPr lang="en-US" sz="2400" i="1">
                                <a:solidFill>
                                  <a:schemeClr val="accent1"/>
                                </a:solidFill>
                                <a:latin typeface="Cambria Math" charset="0"/>
                              </a:rPr>
                              <m:t>𝑘</m:t>
                            </m:r>
                          </m:sub>
                          <m:sup>
                            <m:r>
                              <a:rPr lang="en-US" sz="2400" i="1">
                                <a:solidFill>
                                  <a:schemeClr val="accent1"/>
                                </a:solidFill>
                                <a:latin typeface="Cambria Math" charset="0"/>
                              </a:rPr>
                              <m:t>(ℓ+1)</m:t>
                            </m:r>
                          </m:sup>
                        </m:sSubSup>
                      </m:e>
                    </m:nary>
                  </m:oMath>
                </a14:m>
                <a:r>
                  <a:rPr lang="en-US" sz="2400" dirty="0">
                    <a:solidFill>
                      <a:schemeClr val="accent1"/>
                    </a:solidFill>
                  </a:rPr>
                  <a:t>  </a:t>
                </a:r>
              </a:p>
              <a:p>
                <a:pPr lvl="1"/>
                <a:endParaRPr lang="en-US" dirty="0">
                  <a:solidFill>
                    <a:schemeClr val="accent1"/>
                  </a:solidFill>
                </a:endParaRPr>
              </a:p>
              <a:p>
                <a:r>
                  <a:rPr lang="en-US" dirty="0">
                    <a:solidFill>
                      <a:schemeClr val="bg1">
                        <a:lumMod val="65000"/>
                      </a:schemeClr>
                    </a:solidFill>
                  </a:rPr>
                  <a:t>There is also a corresponding “exploding gradient problem”</a:t>
                </a:r>
              </a:p>
              <a:p>
                <a:endParaRPr lang="en-US" dirty="0"/>
              </a:p>
              <a:p>
                <a:r>
                  <a:rPr lang="en-US" dirty="0"/>
                  <a:t>What can we do</a:t>
                </a:r>
              </a:p>
              <a:p>
                <a:pPr lvl="1"/>
                <a:r>
                  <a:rPr lang="en-US" dirty="0"/>
                  <a:t>Choose different activation functions</a:t>
                </a:r>
              </a:p>
              <a:p>
                <a:pPr lvl="2"/>
                <a:r>
                  <a:rPr lang="en-US" dirty="0"/>
                  <a:t>One common choice is Rectified Linear Unit (</a:t>
                </a:r>
                <a:r>
                  <a:rPr lang="en-US" dirty="0" err="1"/>
                  <a:t>ReLU</a:t>
                </a:r>
                <a:r>
                  <a:rPr lang="en-US" dirty="0"/>
                  <a:t>) and its variant</a:t>
                </a:r>
              </a:p>
              <a:p>
                <a:pPr lvl="3"/>
                <a14:m>
                  <m:oMath xmlns:m="http://schemas.openxmlformats.org/officeDocument/2006/math">
                    <m:r>
                      <a:rPr lang="en-US" b="0" i="1" smtClean="0">
                        <a:solidFill>
                          <a:schemeClr val="accent1"/>
                        </a:solidFill>
                        <a:latin typeface="Cambria Math" charset="0"/>
                      </a:rPr>
                      <m:t>𝜃</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𝑠</m:t>
                        </m:r>
                      </m:e>
                    </m:d>
                    <m:r>
                      <a:rPr lang="en-US" b="0" i="1" smtClean="0">
                        <a:solidFill>
                          <a:schemeClr val="accent1"/>
                        </a:solidFill>
                        <a:latin typeface="Cambria Math" charset="0"/>
                      </a:rPr>
                      <m:t>=</m:t>
                    </m:r>
                    <m:r>
                      <m:rPr>
                        <m:sty m:val="p"/>
                      </m:rPr>
                      <a:rPr lang="en-US" b="0" i="0" smtClean="0">
                        <a:solidFill>
                          <a:schemeClr val="accent1"/>
                        </a:solidFill>
                        <a:latin typeface="Cambria Math" charset="0"/>
                      </a:rPr>
                      <m:t>max</m:t>
                    </m:r>
                    <m:r>
                      <a:rPr lang="en-US" b="0" i="1" smtClean="0">
                        <a:solidFill>
                          <a:schemeClr val="accent1"/>
                        </a:solidFill>
                        <a:latin typeface="Cambria Math" charset="0"/>
                      </a:rPr>
                      <m:t>⁡(0,</m:t>
                    </m:r>
                    <m:r>
                      <a:rPr lang="en-US" b="0" i="1" smtClean="0">
                        <a:solidFill>
                          <a:schemeClr val="accent1"/>
                        </a:solidFill>
                        <a:latin typeface="Cambria Math" charset="0"/>
                      </a:rPr>
                      <m:t>𝑠</m:t>
                    </m:r>
                    <m:r>
                      <a:rPr lang="en-US" b="0" i="1" smtClean="0">
                        <a:solidFill>
                          <a:schemeClr val="accent1"/>
                        </a:solidFill>
                        <a:latin typeface="Cambria Math" charset="0"/>
                      </a:rPr>
                      <m:t>)</m:t>
                    </m:r>
                  </m:oMath>
                </a14:m>
                <a:endParaRPr lang="en-US" sz="1200" dirty="0"/>
              </a:p>
              <a:p>
                <a:pPr lvl="1"/>
                <a:endParaRPr lang="en-US" sz="1200" dirty="0"/>
              </a:p>
              <a:p>
                <a:pPr lvl="1"/>
                <a:r>
                  <a:rPr lang="en-US" dirty="0"/>
                  <a:t>Choose better </a:t>
                </a:r>
                <a:r>
                  <a:rPr lang="en-US" dirty="0">
                    <a:solidFill>
                      <a:srgbClr val="C00000"/>
                    </a:solidFill>
                  </a:rPr>
                  <a:t>initialization</a:t>
                </a:r>
              </a:p>
              <a:p>
                <a:pPr lvl="2"/>
                <a:r>
                  <a:rPr lang="en-US" dirty="0"/>
                  <a:t>Many approaches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5167842"/>
              </a:xfrm>
              <a:blipFill>
                <a:blip r:embed="rId2"/>
                <a:stretch>
                  <a:fillRect l="-1086" t="-10294"/>
                </a:stretch>
              </a:blipFill>
            </p:spPr>
            <p:txBody>
              <a:bodyPr/>
              <a:lstStyle/>
              <a:p>
                <a:r>
                  <a:rPr lang="en-US">
                    <a:noFill/>
                  </a:rPr>
                  <a:t> </a:t>
                </a:r>
              </a:p>
            </p:txBody>
          </p:sp>
        </mc:Fallback>
      </mc:AlternateContent>
      <p:pic>
        <p:nvPicPr>
          <p:cNvPr id="5122" name="Picture 2" descr="ine Plot of Rectified Linear Activation for Negative and Positive Inpu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1510" y="5096932"/>
            <a:ext cx="1941691" cy="1456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83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8F98D-6611-AC45-A39A-2DD13B5EB9C9}"/>
              </a:ext>
            </a:extLst>
          </p:cNvPr>
          <p:cNvSpPr>
            <a:spLocks noGrp="1"/>
          </p:cNvSpPr>
          <p:nvPr>
            <p:ph type="title"/>
          </p:nvPr>
        </p:nvSpPr>
        <p:spPr/>
        <p:txBody>
          <a:bodyPr/>
          <a:lstStyle/>
          <a:p>
            <a:r>
              <a:rPr lang="en-US" dirty="0"/>
              <a:t>Weight Initialization</a:t>
            </a:r>
          </a:p>
        </p:txBody>
      </p:sp>
      <p:sp>
        <p:nvSpPr>
          <p:cNvPr id="3" name="Content Placeholder 2">
            <a:extLst>
              <a:ext uri="{FF2B5EF4-FFF2-40B4-BE49-F238E27FC236}">
                <a16:creationId xmlns:a16="http://schemas.microsoft.com/office/drawing/2014/main" id="{4D239C40-6730-4844-AA04-3DC18DAFD6A3}"/>
              </a:ext>
            </a:extLst>
          </p:cNvPr>
          <p:cNvSpPr>
            <a:spLocks noGrp="1"/>
          </p:cNvSpPr>
          <p:nvPr>
            <p:ph idx="1"/>
          </p:nvPr>
        </p:nvSpPr>
        <p:spPr>
          <a:xfrm>
            <a:off x="838199" y="1825625"/>
            <a:ext cx="10773937" cy="4939448"/>
          </a:xfrm>
        </p:spPr>
        <p:txBody>
          <a:bodyPr>
            <a:normAutofit/>
          </a:bodyPr>
          <a:lstStyle/>
          <a:p>
            <a:r>
              <a:rPr lang="en-US" dirty="0"/>
              <a:t>Initializing weights to all </a:t>
            </a:r>
            <a:r>
              <a:rPr lang="en-US" dirty="0">
                <a:solidFill>
                  <a:schemeClr val="accent1"/>
                </a:solidFill>
              </a:rPr>
              <a:t>0</a:t>
            </a:r>
            <a:r>
              <a:rPr lang="en-US" dirty="0"/>
              <a:t> is a bad idea</a:t>
            </a:r>
          </a:p>
          <a:p>
            <a:pPr lvl="1"/>
            <a:r>
              <a:rPr lang="en-US" dirty="0"/>
              <a:t>Q6b of HW1</a:t>
            </a:r>
          </a:p>
          <a:p>
            <a:pPr lvl="1"/>
            <a:r>
              <a:rPr lang="en-US" dirty="0">
                <a:solidFill>
                  <a:schemeClr val="bg1">
                    <a:lumMod val="75000"/>
                  </a:schemeClr>
                </a:solidFill>
              </a:rPr>
              <a:t>Hint: Look at the backpropagation formulation</a:t>
            </a:r>
          </a:p>
          <a:p>
            <a:pPr lvl="1"/>
            <a:endParaRPr lang="en-US" dirty="0"/>
          </a:p>
          <a:p>
            <a:r>
              <a:rPr lang="en-US" dirty="0"/>
              <a:t>Randomly Initializing weights to regions so that vanishing/exploding gradients are less likely to happen</a:t>
            </a:r>
          </a:p>
          <a:p>
            <a:pPr lvl="1"/>
            <a:r>
              <a:rPr lang="en-US" dirty="0"/>
              <a:t>Activation-function dependent</a:t>
            </a:r>
          </a:p>
          <a:p>
            <a:pPr lvl="2"/>
            <a:r>
              <a:rPr lang="en-US" dirty="0">
                <a:solidFill>
                  <a:schemeClr val="bg1">
                    <a:lumMod val="75000"/>
                  </a:schemeClr>
                </a:solidFill>
              </a:rPr>
              <a:t>e.g., Xavier initialization for tanh</a:t>
            </a:r>
          </a:p>
          <a:p>
            <a:pPr lvl="2"/>
            <a:endParaRPr lang="en-US" dirty="0">
              <a:solidFill>
                <a:schemeClr val="bg1">
                  <a:lumMod val="75000"/>
                </a:schemeClr>
              </a:solidFill>
            </a:endParaRPr>
          </a:p>
          <a:p>
            <a:r>
              <a:rPr lang="en-US" dirty="0"/>
              <a:t>Learning the initialization that might be closer to the optimal</a:t>
            </a:r>
          </a:p>
          <a:p>
            <a:pPr lvl="1"/>
            <a:r>
              <a:rPr lang="en-US" dirty="0"/>
              <a:t>E.g., using autoencoder</a:t>
            </a:r>
          </a:p>
          <a:p>
            <a:pPr lvl="2"/>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9286D2-C3FB-C244-8D7E-BA4D04F77DFD}"/>
                  </a:ext>
                </a:extLst>
              </p:cNvPr>
              <p:cNvSpPr txBox="1"/>
              <p:nvPr/>
            </p:nvSpPr>
            <p:spPr>
              <a:xfrm>
                <a:off x="6093482" y="4371464"/>
                <a:ext cx="6098518" cy="506870"/>
              </a:xfrm>
              <a:prstGeom prst="rect">
                <a:avLst/>
              </a:prstGeom>
              <a:noFill/>
            </p:spPr>
            <p:txBody>
              <a:bodyPr wrap="square">
                <a:spAutoFit/>
              </a:bodyPr>
              <a:lstStyle/>
              <a:p>
                <a:pPr lvl="1"/>
                <a14:m>
                  <m:oMath xmlns:m="http://schemas.openxmlformats.org/officeDocument/2006/math">
                    <m:sSubSup>
                      <m:sSubSupPr>
                        <m:ctrlPr>
                          <a:rPr lang="en-US" i="1" smtClean="0">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𝑗</m:t>
                        </m:r>
                      </m:sub>
                      <m:sup>
                        <m:r>
                          <a:rPr lang="en-US" i="1">
                            <a:solidFill>
                              <a:schemeClr val="accent1"/>
                            </a:solidFill>
                            <a:latin typeface="Cambria Math" charset="0"/>
                          </a:rPr>
                          <m:t>(ℓ)</m:t>
                        </m:r>
                      </m:sup>
                    </m:sSubSup>
                  </m:oMath>
                </a14:m>
                <a:r>
                  <a:rPr lang="en-US" dirty="0">
                    <a:solidFill>
                      <a:schemeClr val="accent1"/>
                    </a:solidFill>
                  </a:rPr>
                  <a:t> </a:t>
                </a:r>
                <a14:m>
                  <m:oMath xmlns:m="http://schemas.openxmlformats.org/officeDocument/2006/math">
                    <m:r>
                      <a:rPr lang="en-US" i="1">
                        <a:solidFill>
                          <a:schemeClr val="accent1"/>
                        </a:solidFill>
                        <a:latin typeface="Cambria Math" charset="0"/>
                      </a:rPr>
                      <m:t>=</m:t>
                    </m:r>
                    <m:sSup>
                      <m:sSupPr>
                        <m:ctrlPr>
                          <a:rPr lang="en-US" i="1" smtClean="0">
                            <a:solidFill>
                              <a:srgbClr val="C00000"/>
                            </a:solidFill>
                            <a:latin typeface="Cambria Math" panose="02040503050406030204" pitchFamily="18" charset="0"/>
                          </a:rPr>
                        </m:ctrlPr>
                      </m:sSupPr>
                      <m:e>
                        <m:r>
                          <a:rPr lang="en-US" i="1">
                            <a:solidFill>
                              <a:srgbClr val="C00000"/>
                            </a:solidFill>
                            <a:latin typeface="Cambria Math" charset="0"/>
                          </a:rPr>
                          <m:t>𝜃</m:t>
                        </m:r>
                      </m:e>
                      <m:sup>
                        <m:r>
                          <a:rPr lang="en-US" i="1">
                            <a:solidFill>
                              <a:srgbClr val="C00000"/>
                            </a:solidFill>
                            <a:latin typeface="Cambria Math" charset="0"/>
                          </a:rPr>
                          <m:t>′</m:t>
                        </m:r>
                      </m:sup>
                    </m:sSup>
                    <m:d>
                      <m:dPr>
                        <m:ctrlPr>
                          <a:rPr lang="en-US" i="1">
                            <a:solidFill>
                              <a:srgbClr val="C00000"/>
                            </a:solidFill>
                            <a:latin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charset="0"/>
                              </a:rPr>
                              <m:t>𝑠</m:t>
                            </m:r>
                          </m:e>
                          <m:sub>
                            <m:r>
                              <a:rPr lang="en-US" i="1">
                                <a:solidFill>
                                  <a:srgbClr val="C00000"/>
                                </a:solidFill>
                                <a:latin typeface="Cambria Math" charset="0"/>
                              </a:rPr>
                              <m:t>𝑗</m:t>
                            </m:r>
                          </m:sub>
                          <m:sup>
                            <m:d>
                              <m:dPr>
                                <m:ctrlPr>
                                  <a:rPr lang="en-US" i="1">
                                    <a:solidFill>
                                      <a:srgbClr val="C00000"/>
                                    </a:solidFill>
                                    <a:latin typeface="Cambria Math" panose="02040503050406030204" pitchFamily="18" charset="0"/>
                                  </a:rPr>
                                </m:ctrlPr>
                              </m:dPr>
                              <m:e>
                                <m:r>
                                  <a:rPr lang="en-US" i="1">
                                    <a:solidFill>
                                      <a:srgbClr val="C00000"/>
                                    </a:solidFill>
                                    <a:latin typeface="Cambria Math" charset="0"/>
                                  </a:rPr>
                                  <m:t>ℓ</m:t>
                                </m:r>
                              </m:e>
                            </m:d>
                          </m:sup>
                        </m:sSubSup>
                      </m:e>
                    </m:d>
                    <m:nary>
                      <m:naryPr>
                        <m:chr m:val="∑"/>
                        <m:limLoc m:val="subSup"/>
                        <m:ctrlPr>
                          <a:rPr lang="is-IS" i="1">
                            <a:solidFill>
                              <a:schemeClr val="accent1"/>
                            </a:solidFill>
                            <a:latin typeface="Cambria Math" panose="02040503050406030204" pitchFamily="18" charset="0"/>
                          </a:rPr>
                        </m:ctrlPr>
                      </m:naryPr>
                      <m:sub>
                        <m:r>
                          <m:rPr>
                            <m:brk m:alnAt="25"/>
                          </m:rPr>
                          <a:rPr lang="en-US" i="1">
                            <a:solidFill>
                              <a:schemeClr val="accent1"/>
                            </a:solidFill>
                            <a:latin typeface="Cambria Math" charset="0"/>
                          </a:rPr>
                          <m:t>𝑘</m:t>
                        </m:r>
                        <m:r>
                          <a:rPr lang="en-US" i="1">
                            <a:solidFill>
                              <a:schemeClr val="accent1"/>
                            </a:solidFill>
                            <a:latin typeface="Cambria Math" charset="0"/>
                          </a:rPr>
                          <m:t>=1</m:t>
                        </m:r>
                      </m:sub>
                      <m:sup>
                        <m:sSup>
                          <m:sSupPr>
                            <m:ctrlPr>
                              <a:rPr lang="en-US" i="1">
                                <a:solidFill>
                                  <a:schemeClr val="accent1"/>
                                </a:solidFill>
                                <a:latin typeface="Cambria Math" panose="02040503050406030204" pitchFamily="18" charset="0"/>
                              </a:rPr>
                            </m:ctrlPr>
                          </m:sSupPr>
                          <m:e>
                            <m:r>
                              <a:rPr lang="en-US" i="1">
                                <a:solidFill>
                                  <a:schemeClr val="accent1"/>
                                </a:solidFill>
                                <a:latin typeface="Cambria Math" charset="0"/>
                              </a:rPr>
                              <m:t>𝑑</m:t>
                            </m:r>
                          </m:e>
                          <m:sup>
                            <m:r>
                              <a:rPr lang="en-US" i="1">
                                <a:solidFill>
                                  <a:schemeClr val="accent1"/>
                                </a:solidFill>
                                <a:latin typeface="Cambria Math" charset="0"/>
                              </a:rPr>
                              <m:t>(ℓ+1)</m:t>
                            </m:r>
                          </m:sup>
                        </m:sSup>
                      </m:sup>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𝛿</m:t>
                            </m:r>
                          </m:e>
                          <m:sub>
                            <m:r>
                              <a:rPr lang="en-US" i="1">
                                <a:solidFill>
                                  <a:schemeClr val="accent1"/>
                                </a:solidFill>
                                <a:latin typeface="Cambria Math" charset="0"/>
                              </a:rPr>
                              <m:t>𝑘</m:t>
                            </m:r>
                          </m:sub>
                          <m:sup>
                            <m:r>
                              <a:rPr lang="en-US" i="1">
                                <a:solidFill>
                                  <a:schemeClr val="accent1"/>
                                </a:solidFill>
                                <a:latin typeface="Cambria Math" charset="0"/>
                              </a:rPr>
                              <m:t>(ℓ+1)</m:t>
                            </m:r>
                          </m:sup>
                        </m:sSubSup>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𝑗</m:t>
                            </m:r>
                            <m:r>
                              <a:rPr lang="en-US" i="1">
                                <a:solidFill>
                                  <a:schemeClr val="accent1"/>
                                </a:solidFill>
                                <a:latin typeface="Cambria Math" charset="0"/>
                              </a:rPr>
                              <m:t>,</m:t>
                            </m:r>
                            <m:r>
                              <a:rPr lang="en-US" i="1">
                                <a:solidFill>
                                  <a:schemeClr val="accent1"/>
                                </a:solidFill>
                                <a:latin typeface="Cambria Math" charset="0"/>
                              </a:rPr>
                              <m:t>𝑘</m:t>
                            </m:r>
                          </m:sub>
                          <m:sup>
                            <m:r>
                              <a:rPr lang="en-US" i="1">
                                <a:solidFill>
                                  <a:schemeClr val="accent1"/>
                                </a:solidFill>
                                <a:latin typeface="Cambria Math" charset="0"/>
                              </a:rPr>
                              <m:t>(ℓ+1)</m:t>
                            </m:r>
                          </m:sup>
                        </m:sSubSup>
                      </m:e>
                    </m:nary>
                  </m:oMath>
                </a14:m>
                <a:r>
                  <a:rPr lang="en-US" dirty="0">
                    <a:solidFill>
                      <a:schemeClr val="accent1"/>
                    </a:solidFill>
                  </a:rPr>
                  <a:t>  </a:t>
                </a:r>
              </a:p>
            </p:txBody>
          </p:sp>
        </mc:Choice>
        <mc:Fallback xmlns="">
          <p:sp>
            <p:nvSpPr>
              <p:cNvPr id="5" name="TextBox 4">
                <a:extLst>
                  <a:ext uri="{FF2B5EF4-FFF2-40B4-BE49-F238E27FC236}">
                    <a16:creationId xmlns:a16="http://schemas.microsoft.com/office/drawing/2014/main" id="{639286D2-C3FB-C244-8D7E-BA4D04F77DFD}"/>
                  </a:ext>
                </a:extLst>
              </p:cNvPr>
              <p:cNvSpPr txBox="1">
                <a:spLocks noRot="1" noChangeAspect="1" noMove="1" noResize="1" noEditPoints="1" noAdjustHandles="1" noChangeArrowheads="1" noChangeShapeType="1" noTextEdit="1"/>
              </p:cNvSpPr>
              <p:nvPr/>
            </p:nvSpPr>
            <p:spPr>
              <a:xfrm>
                <a:off x="6093482" y="4371464"/>
                <a:ext cx="6098518" cy="506870"/>
              </a:xfrm>
              <a:prstGeom prst="rect">
                <a:avLst/>
              </a:prstGeom>
              <a:blipFill>
                <a:blip r:embed="rId2"/>
                <a:stretch>
                  <a:fillRect t="-70000" b="-115000"/>
                </a:stretch>
              </a:blipFill>
            </p:spPr>
            <p:txBody>
              <a:bodyPr/>
              <a:lstStyle/>
              <a:p>
                <a:r>
                  <a:rPr lang="en-US">
                    <a:noFill/>
                  </a:rPr>
                  <a:t> </a:t>
                </a:r>
              </a:p>
            </p:txBody>
          </p:sp>
        </mc:Fallback>
      </mc:AlternateContent>
    </p:spTree>
    <p:extLst>
      <p:ext uri="{BB962C8B-B14F-4D97-AF65-F5344CB8AC3E}">
        <p14:creationId xmlns:p14="http://schemas.microsoft.com/office/powerpoint/2010/main" val="80956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Notations of Neural Networks (NN)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sz="2400" b="0" dirty="0"/>
                  <a:t>Notations:</a:t>
                </a:r>
              </a:p>
              <a:p>
                <a:pPr lvl="1"/>
                <a14:m>
                  <m:oMath xmlns:m="http://schemas.openxmlformats.org/officeDocument/2006/math">
                    <m:r>
                      <a:rPr lang="en-US" b="0" i="1" smtClean="0">
                        <a:solidFill>
                          <a:schemeClr val="accent1"/>
                        </a:solidFill>
                        <a:latin typeface="Cambria Math" charset="0"/>
                      </a:rPr>
                      <m:t>ℓ=0</m:t>
                    </m:r>
                  </m:oMath>
                </a14:m>
                <a:r>
                  <a:rPr lang="en-US" b="0" dirty="0">
                    <a:solidFill>
                      <a:schemeClr val="accent1"/>
                    </a:solidFill>
                  </a:rPr>
                  <a:t> to </a:t>
                </a:r>
                <a14:m>
                  <m:oMath xmlns:m="http://schemas.openxmlformats.org/officeDocument/2006/math">
                    <m:r>
                      <a:rPr lang="en-US" b="0" i="1" smtClean="0">
                        <a:solidFill>
                          <a:schemeClr val="accent1"/>
                        </a:solidFill>
                        <a:latin typeface="Cambria Math" charset="0"/>
                      </a:rPr>
                      <m:t>𝐿</m:t>
                    </m:r>
                  </m:oMath>
                </a14:m>
                <a:r>
                  <a:rPr lang="en-US" b="0" dirty="0"/>
                  <a:t>: layer</a:t>
                </a:r>
              </a:p>
              <a:p>
                <a:pPr lvl="1"/>
                <a:endParaRPr lang="en-US" sz="1300" b="0" i="1" dirty="0">
                  <a:solidFill>
                    <a:schemeClr val="accent1"/>
                  </a:solidFill>
                  <a:latin typeface="Cambria Math" charset="0"/>
                </a:endParaRPr>
              </a:p>
              <a:p>
                <a:pPr lvl="1"/>
                <a14:m>
                  <m:oMath xmlns:m="http://schemas.openxmlformats.org/officeDocument/2006/math">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charset="0"/>
                          </a:rPr>
                          <m:t>𝑑</m:t>
                        </m:r>
                      </m:e>
                      <m:sup>
                        <m:r>
                          <a:rPr lang="en-US" b="0" i="1" smtClean="0">
                            <a:solidFill>
                              <a:schemeClr val="accent1"/>
                            </a:solidFill>
                            <a:latin typeface="Cambria Math" charset="0"/>
                          </a:rPr>
                          <m:t>(ℓ)</m:t>
                        </m:r>
                      </m:sup>
                    </m:sSup>
                  </m:oMath>
                </a14:m>
                <a:r>
                  <a:rPr lang="en-US" dirty="0"/>
                  <a:t>: dimension of layer </a:t>
                </a:r>
                <a14:m>
                  <m:oMath xmlns:m="http://schemas.openxmlformats.org/officeDocument/2006/math">
                    <m:r>
                      <a:rPr lang="en-US" b="0" i="1" smtClean="0">
                        <a:latin typeface="Cambria Math" charset="0"/>
                      </a:rPr>
                      <m:t>ℓ</m:t>
                    </m:r>
                  </m:oMath>
                </a14:m>
                <a:endParaRPr lang="en-US" dirty="0"/>
              </a:p>
              <a:p>
                <a:pPr lvl="1"/>
                <a:endParaRPr lang="en-US" sz="1300" i="1" dirty="0">
                  <a:solidFill>
                    <a:schemeClr val="accent1"/>
                  </a:solidFill>
                  <a:latin typeface="Cambria Math" charset="0"/>
                </a:endParaRPr>
              </a:p>
              <a:p>
                <a:pPr lvl="1"/>
                <a14:m>
                  <m:oMath xmlns:m="http://schemas.openxmlformats.org/officeDocument/2006/math">
                    <m:sSup>
                      <m:sSupPr>
                        <m:ctrlPr>
                          <a:rPr lang="en-US" i="1">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charset="0"/>
                              </a:rPr>
                              <m:t>𝑥</m:t>
                            </m:r>
                          </m:e>
                        </m:acc>
                      </m:e>
                      <m:sup>
                        <m:r>
                          <a:rPr lang="en-US" i="1" dirty="0">
                            <a:solidFill>
                              <a:schemeClr val="accent1"/>
                            </a:solidFill>
                            <a:latin typeface="Cambria Math" charset="0"/>
                          </a:rPr>
                          <m:t>(ℓ)</m:t>
                        </m:r>
                      </m:sup>
                    </m:sSup>
                    <m:r>
                      <a:rPr lang="en-US">
                        <a:latin typeface="Cambria Math" charset="0"/>
                      </a:rPr>
                      <m:t>:</m:t>
                    </m:r>
                  </m:oMath>
                </a14:m>
                <a:r>
                  <a:rPr lang="en-US" dirty="0"/>
                  <a:t> the nodes in layer </a:t>
                </a:r>
                <a14:m>
                  <m:oMath xmlns:m="http://schemas.openxmlformats.org/officeDocument/2006/math">
                    <m:r>
                      <a:rPr lang="en-US" i="1">
                        <a:latin typeface="Cambria Math" charset="0"/>
                      </a:rPr>
                      <m:t>ℓ</m:t>
                    </m:r>
                  </m:oMath>
                </a14:m>
                <a:endParaRPr lang="en-US" dirty="0"/>
              </a:p>
              <a:p>
                <a:pPr lvl="1"/>
                <a:endParaRPr lang="en-US" sz="1200" i="1" dirty="0">
                  <a:solidFill>
                    <a:schemeClr val="accent1"/>
                  </a:solidFill>
                  <a:latin typeface="Cambria Math" charset="0"/>
                </a:endParaRPr>
              </a:p>
              <a:p>
                <a:pPr lvl="1"/>
                <a14:m>
                  <m:oMath xmlns:m="http://schemas.openxmlformats.org/officeDocument/2006/math">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r>
                          <a:rPr lang="en-US" i="1">
                            <a:solidFill>
                              <a:schemeClr val="accent1"/>
                            </a:solidFill>
                            <a:latin typeface="Cambria Math" charset="0"/>
                          </a:rPr>
                          <m:t>(ℓ)</m:t>
                        </m:r>
                      </m:sup>
                    </m:sSubSup>
                  </m:oMath>
                </a14:m>
                <a:r>
                  <a:rPr lang="en-US" dirty="0"/>
                  <a:t>: weights; characterize hypothesis in NN </a:t>
                </a:r>
              </a:p>
              <a:p>
                <a:pPr lvl="1"/>
                <a:endParaRPr lang="en-US" sz="1200" b="0" i="1" dirty="0">
                  <a:solidFill>
                    <a:schemeClr val="accent1"/>
                  </a:solidFill>
                  <a:latin typeface="Cambria Math" charset="0"/>
                </a:endParaRPr>
              </a:p>
              <a:p>
                <a:pPr lvl="1"/>
                <a14:m>
                  <m:oMath xmlns:m="http://schemas.openxmlformats.org/officeDocument/2006/math">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𝑠</m:t>
                        </m:r>
                      </m:e>
                      <m:sub>
                        <m:r>
                          <a:rPr lang="en-US" b="0" i="1" smtClean="0">
                            <a:solidFill>
                              <a:schemeClr val="accent1"/>
                            </a:solidFill>
                            <a:latin typeface="Cambria Math" charset="0"/>
                          </a:rPr>
                          <m:t>𝑗</m:t>
                        </m:r>
                      </m:sub>
                      <m:sup>
                        <m:r>
                          <a:rPr lang="en-US" b="0" i="1" smtClean="0">
                            <a:solidFill>
                              <a:schemeClr val="accent1"/>
                            </a:solidFill>
                            <a:latin typeface="Cambria Math" charset="0"/>
                          </a:rPr>
                          <m:t> (ℓ)</m:t>
                        </m:r>
                      </m:sup>
                    </m:sSubSup>
                    <m:r>
                      <a:rPr lang="en-US" b="0" i="1" smtClean="0">
                        <a:solidFill>
                          <a:schemeClr val="accent1"/>
                        </a:solidFill>
                        <a:latin typeface="Cambria Math" charset="0"/>
                      </a:rPr>
                      <m:t>=</m:t>
                    </m:r>
                    <m:nary>
                      <m:naryPr>
                        <m:chr m:val="∑"/>
                        <m:limLoc m:val="subSup"/>
                        <m:ctrlPr>
                          <a:rPr lang="is-IS" b="0" i="1" smtClean="0">
                            <a:solidFill>
                              <a:schemeClr val="accent1"/>
                            </a:solidFill>
                            <a:latin typeface="Cambria Math" panose="02040503050406030204" pitchFamily="18" charset="0"/>
                          </a:rPr>
                        </m:ctrlPr>
                      </m:naryPr>
                      <m:sub>
                        <m:r>
                          <m:rPr>
                            <m:brk m:alnAt="25"/>
                          </m:rPr>
                          <a:rPr lang="en-US" b="0" i="1" smtClean="0">
                            <a:solidFill>
                              <a:schemeClr val="accent1"/>
                            </a:solidFill>
                            <a:latin typeface="Cambria Math" charset="0"/>
                          </a:rPr>
                          <m:t>𝑖</m:t>
                        </m:r>
                        <m:r>
                          <a:rPr lang="en-US" b="0" i="1" smtClean="0">
                            <a:solidFill>
                              <a:schemeClr val="accent1"/>
                            </a:solidFill>
                            <a:latin typeface="Cambria Math" charset="0"/>
                          </a:rPr>
                          <m:t>=0</m:t>
                        </m:r>
                      </m:sub>
                      <m:sup>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charset="0"/>
                              </a:rPr>
                              <m:t>𝑑</m:t>
                            </m:r>
                          </m:e>
                          <m:sup>
                            <m:r>
                              <a:rPr lang="en-US" b="0" i="1" smtClean="0">
                                <a:solidFill>
                                  <a:schemeClr val="accent1"/>
                                </a:solidFill>
                                <a:latin typeface="Cambria Math" charset="0"/>
                              </a:rPr>
                              <m:t>(ℓ−1)</m:t>
                            </m:r>
                          </m:sup>
                        </m:sSup>
                      </m:sup>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𝑖</m:t>
                            </m:r>
                            <m:r>
                              <a:rPr lang="en-US" b="0" i="1" smtClean="0">
                                <a:solidFill>
                                  <a:schemeClr val="accent1"/>
                                </a:solidFill>
                                <a:latin typeface="Cambria Math" charset="0"/>
                              </a:rPr>
                              <m:t>,</m:t>
                            </m:r>
                            <m:r>
                              <a:rPr lang="en-US" b="0" i="1" smtClean="0">
                                <a:solidFill>
                                  <a:schemeClr val="accent1"/>
                                </a:solidFill>
                                <a:latin typeface="Cambria Math" charset="0"/>
                              </a:rPr>
                              <m:t>𝑗</m:t>
                            </m:r>
                          </m:sub>
                          <m:sup>
                            <m:r>
                              <a:rPr lang="en-US" b="0" i="1" smtClean="0">
                                <a:solidFill>
                                  <a:schemeClr val="accent1"/>
                                </a:solidFill>
                                <a:latin typeface="Cambria Math" charset="0"/>
                              </a:rPr>
                              <m:t>(ℓ)</m:t>
                            </m:r>
                          </m:sup>
                        </m:sSubSup>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𝑥</m:t>
                            </m:r>
                          </m:e>
                          <m:sub>
                            <m:r>
                              <a:rPr lang="en-US" b="0" i="1" smtClean="0">
                                <a:solidFill>
                                  <a:schemeClr val="accent1"/>
                                </a:solidFill>
                                <a:latin typeface="Cambria Math" charset="0"/>
                              </a:rPr>
                              <m:t>𝑖</m:t>
                            </m:r>
                          </m:sub>
                          <m:sup>
                            <m:r>
                              <a:rPr lang="en-US" b="0" i="1" smtClean="0">
                                <a:solidFill>
                                  <a:schemeClr val="accent1"/>
                                </a:solidFill>
                                <a:latin typeface="Cambria Math" charset="0"/>
                              </a:rPr>
                              <m:t>(ℓ−1)</m:t>
                            </m:r>
                          </m:sup>
                        </m:sSubSup>
                      </m:e>
                    </m:nary>
                  </m:oMath>
                </a14:m>
                <a:r>
                  <a:rPr lang="en-US" dirty="0"/>
                  <a:t>: linear signals</a:t>
                </a:r>
              </a:p>
              <a:p>
                <a:pPr lvl="1"/>
                <a:endParaRPr lang="en-US" sz="1200" b="0" i="1" dirty="0">
                  <a:solidFill>
                    <a:schemeClr val="accent1"/>
                  </a:solidFill>
                  <a:latin typeface="Cambria Math" charset="0"/>
                </a:endParaRPr>
              </a:p>
              <a:p>
                <a:pPr lvl="1"/>
                <a14:m>
                  <m:oMath xmlns:m="http://schemas.openxmlformats.org/officeDocument/2006/math">
                    <m:r>
                      <a:rPr lang="en-US" b="0" i="1" smtClean="0">
                        <a:solidFill>
                          <a:schemeClr val="accent1"/>
                        </a:solidFill>
                        <a:latin typeface="Cambria Math" charset="0"/>
                      </a:rPr>
                      <m:t>𝜃</m:t>
                    </m:r>
                  </m:oMath>
                </a14:m>
                <a:r>
                  <a:rPr lang="en-US" dirty="0"/>
                  <a:t>: activation function</a:t>
                </a:r>
              </a:p>
              <a:p>
                <a:pPr lvl="2"/>
                <a14:m>
                  <m:oMath xmlns:m="http://schemas.openxmlformats.org/officeDocument/2006/math">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𝑥</m:t>
                        </m:r>
                      </m:e>
                      <m:sub>
                        <m:r>
                          <a:rPr lang="en-US" sz="2400" b="0" i="1" smtClean="0">
                            <a:solidFill>
                              <a:schemeClr val="accent1"/>
                            </a:solidFill>
                            <a:latin typeface="Cambria Math" charset="0"/>
                          </a:rPr>
                          <m:t>𝑗</m:t>
                        </m:r>
                      </m:sub>
                      <m:sup>
                        <m:r>
                          <a:rPr lang="en-US" sz="2400" b="0" i="1" smtClean="0">
                            <a:solidFill>
                              <a:schemeClr val="accent1"/>
                            </a:solidFill>
                            <a:latin typeface="Cambria Math" charset="0"/>
                          </a:rPr>
                          <m:t>(ℓ)</m:t>
                        </m:r>
                      </m:sup>
                    </m:sSubSup>
                    <m:r>
                      <a:rPr lang="en-US" sz="2400" b="0" i="1" smtClean="0">
                        <a:solidFill>
                          <a:schemeClr val="accent1"/>
                        </a:solidFill>
                        <a:latin typeface="Cambria Math" charset="0"/>
                      </a:rPr>
                      <m:t>=</m:t>
                    </m:r>
                    <m:r>
                      <a:rPr lang="en-US" sz="2400" b="0" i="1" smtClean="0">
                        <a:solidFill>
                          <a:schemeClr val="accent1"/>
                        </a:solidFill>
                        <a:latin typeface="Cambria Math" charset="0"/>
                      </a:rPr>
                      <m:t>𝜃</m:t>
                    </m:r>
                    <m:d>
                      <m:dPr>
                        <m:ctrlPr>
                          <a:rPr lang="en-US" sz="2400" b="0" i="1" smtClean="0">
                            <a:solidFill>
                              <a:schemeClr val="accent1"/>
                            </a:solidFill>
                            <a:latin typeface="Cambria Math" panose="02040503050406030204" pitchFamily="18" charset="0"/>
                          </a:rPr>
                        </m:ctrlPr>
                      </m:dPr>
                      <m:e>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𝑠</m:t>
                            </m:r>
                          </m:e>
                          <m:sub>
                            <m:r>
                              <a:rPr lang="en-US" sz="2400" b="0" i="1" smtClean="0">
                                <a:solidFill>
                                  <a:schemeClr val="accent1"/>
                                </a:solidFill>
                                <a:latin typeface="Cambria Math" charset="0"/>
                              </a:rPr>
                              <m:t>𝑗</m:t>
                            </m:r>
                          </m:sub>
                          <m:sup>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charset="0"/>
                                  </a:rPr>
                                  <m:t>ℓ</m:t>
                                </m:r>
                              </m:e>
                            </m:d>
                            <m:r>
                              <a:rPr lang="en-US" sz="2400" b="0" i="1" smtClean="0">
                                <a:solidFill>
                                  <a:schemeClr val="accent1"/>
                                </a:solidFill>
                                <a:latin typeface="Cambria Math" charset="0"/>
                              </a:rPr>
                              <m:t> </m:t>
                            </m:r>
                          </m:sup>
                        </m:sSubSup>
                      </m:e>
                    </m:d>
                    <m:r>
                      <a:rPr lang="en-US" sz="2400" b="0" i="1" smtClean="0">
                        <a:solidFill>
                          <a:schemeClr val="accent1"/>
                        </a:solidFill>
                        <a:latin typeface="Cambria Math" charset="0"/>
                      </a:rPr>
                      <m:t> </m:t>
                    </m:r>
                  </m:oMath>
                </a14:m>
                <a:endParaRPr lang="en-US" sz="2400" b="0" i="1" dirty="0">
                  <a:solidFill>
                    <a:schemeClr val="accent1"/>
                  </a:solidFill>
                  <a:latin typeface="Cambria Math"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rotWithShape="0">
                <a:blip r:embed="rId3"/>
                <a:stretch>
                  <a:fillRect l="-812" t="-1695"/>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7549216" y="4550946"/>
            <a:ext cx="3690559" cy="2220147"/>
          </a:xfrm>
          <a:prstGeom prst="rect">
            <a:avLst/>
          </a:prstGeom>
        </p:spPr>
      </p:pic>
      <p:grpSp>
        <p:nvGrpSpPr>
          <p:cNvPr id="8" name="Group 7"/>
          <p:cNvGrpSpPr/>
          <p:nvPr/>
        </p:nvGrpSpPr>
        <p:grpSpPr>
          <a:xfrm>
            <a:off x="7304577" y="1384980"/>
            <a:ext cx="4638348" cy="2821176"/>
            <a:chOff x="7179730" y="1825247"/>
            <a:chExt cx="4638348" cy="2821176"/>
          </a:xfrm>
        </p:grpSpPr>
        <p:grpSp>
          <p:nvGrpSpPr>
            <p:cNvPr id="6" name="Group 5"/>
            <p:cNvGrpSpPr/>
            <p:nvPr/>
          </p:nvGrpSpPr>
          <p:grpSpPr>
            <a:xfrm>
              <a:off x="7179730" y="1825247"/>
              <a:ext cx="4622025" cy="2821176"/>
              <a:chOff x="-35994" y="4014385"/>
              <a:chExt cx="7589980" cy="4675831"/>
            </a:xfrm>
          </p:grpSpPr>
          <p:pic>
            <p:nvPicPr>
              <p:cNvPr id="7" name="Picture 6"/>
              <p:cNvPicPr>
                <a:picLocks noChangeAspect="1"/>
              </p:cNvPicPr>
              <p:nvPr/>
            </p:nvPicPr>
            <p:blipFill>
              <a:blip r:embed="rId5"/>
              <a:stretch>
                <a:fillRect/>
              </a:stretch>
            </p:blipFill>
            <p:spPr>
              <a:xfrm>
                <a:off x="-35994" y="4684805"/>
                <a:ext cx="7264426" cy="4005411"/>
              </a:xfrm>
              <a:prstGeom prst="rect">
                <a:avLst/>
              </a:prstGeom>
            </p:spPr>
          </p:pic>
          <p:sp>
            <p:nvSpPr>
              <p:cNvPr id="9" name="Rounded Rectangle 8"/>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10666611" y="3438085"/>
              <a:ext cx="11514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22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Initialization</a:t>
            </a:r>
          </a:p>
        </p:txBody>
      </p:sp>
      <p:sp>
        <p:nvSpPr>
          <p:cNvPr id="3" name="Content Placeholder 2"/>
          <p:cNvSpPr>
            <a:spLocks noGrp="1"/>
          </p:cNvSpPr>
          <p:nvPr>
            <p:ph idx="1"/>
          </p:nvPr>
        </p:nvSpPr>
        <p:spPr/>
        <p:txBody>
          <a:bodyPr/>
          <a:lstStyle/>
          <a:p>
            <a:r>
              <a:rPr lang="en-US" dirty="0"/>
              <a:t>Hard to initialize the entire network well.</a:t>
            </a:r>
          </a:p>
          <a:p>
            <a:r>
              <a:rPr lang="en-US" dirty="0"/>
              <a:t>Intuition: Initialize the weights </a:t>
            </a:r>
            <a:r>
              <a:rPr lang="en-US" dirty="0">
                <a:solidFill>
                  <a:srgbClr val="C00000"/>
                </a:solidFill>
              </a:rPr>
              <a:t>layer by layer </a:t>
            </a:r>
            <a:r>
              <a:rPr lang="en-US" dirty="0"/>
              <a:t>such that each layer </a:t>
            </a:r>
            <a:r>
              <a:rPr lang="en-US" dirty="0">
                <a:solidFill>
                  <a:srgbClr val="C00000"/>
                </a:solidFill>
              </a:rPr>
              <a:t>preserves</a:t>
            </a:r>
            <a:r>
              <a:rPr lang="en-US" dirty="0"/>
              <a:t> the properties of the previous layer.</a:t>
            </a:r>
          </a:p>
        </p:txBody>
      </p:sp>
      <p:pic>
        <p:nvPicPr>
          <p:cNvPr id="4" name="Picture 3"/>
          <p:cNvPicPr>
            <a:picLocks noChangeAspect="1"/>
          </p:cNvPicPr>
          <p:nvPr/>
        </p:nvPicPr>
        <p:blipFill>
          <a:blip r:embed="rId2"/>
          <a:stretch>
            <a:fillRect/>
          </a:stretch>
        </p:blipFill>
        <p:spPr>
          <a:xfrm>
            <a:off x="2963333" y="3455880"/>
            <a:ext cx="5893103" cy="3126953"/>
          </a:xfrm>
          <a:prstGeom prst="rect">
            <a:avLst/>
          </a:prstGeom>
        </p:spPr>
      </p:pic>
    </p:spTree>
    <p:extLst>
      <p:ext uri="{BB962C8B-B14F-4D97-AF65-F5344CB8AC3E}">
        <p14:creationId xmlns:p14="http://schemas.microsoft.com/office/powerpoint/2010/main" val="50311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959D-45B9-8647-B34B-D7FD2563FFE7}"/>
              </a:ext>
            </a:extLst>
          </p:cNvPr>
          <p:cNvSpPr>
            <a:spLocks noGrp="1"/>
          </p:cNvSpPr>
          <p:nvPr>
            <p:ph type="title"/>
          </p:nvPr>
        </p:nvSpPr>
        <p:spPr/>
        <p:txBody>
          <a:bodyPr/>
          <a:lstStyle/>
          <a:p>
            <a:r>
              <a:rPr lang="en-US" dirty="0"/>
              <a:t>Autoencoders</a:t>
            </a:r>
          </a:p>
        </p:txBody>
      </p:sp>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845FD039-663D-A247-AFF8-5738D6235F1F}"/>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5" name="Oval 34">
                <a:extLst>
                  <a:ext uri="{FF2B5EF4-FFF2-40B4-BE49-F238E27FC236}">
                    <a16:creationId xmlns:a16="http://schemas.microsoft.com/office/drawing/2014/main" id="{845FD039-663D-A247-AFF8-5738D6235F1F}"/>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A50D1C6B-D869-7742-80E3-5781566FEA29}"/>
                  </a:ext>
                </a:extLst>
              </p:cNvPr>
              <p:cNvSpPr/>
              <p:nvPr/>
            </p:nvSpPr>
            <p:spPr>
              <a:xfrm>
                <a:off x="5283233" y="32694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6" name="Oval 35">
                <a:extLst>
                  <a:ext uri="{FF2B5EF4-FFF2-40B4-BE49-F238E27FC236}">
                    <a16:creationId xmlns:a16="http://schemas.microsoft.com/office/drawing/2014/main" id="{A50D1C6B-D869-7742-80E3-5781566FEA29}"/>
                  </a:ext>
                </a:extLst>
              </p:cNvPr>
              <p:cNvSpPr>
                <a:spLocks noRot="1" noChangeAspect="1" noMove="1" noResize="1" noEditPoints="1" noAdjustHandles="1" noChangeArrowheads="1" noChangeShapeType="1" noTextEdit="1"/>
              </p:cNvSpPr>
              <p:nvPr/>
            </p:nvSpPr>
            <p:spPr>
              <a:xfrm>
                <a:off x="5283233" y="3269497"/>
                <a:ext cx="638978" cy="641733"/>
              </a:xfrm>
              <a:prstGeom prst="ellipse">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867FF9FC-BA7C-D448-840D-A757F4A7C402}"/>
                  </a:ext>
                </a:extLst>
              </p:cNvPr>
              <p:cNvSpPr/>
              <p:nvPr/>
            </p:nvSpPr>
            <p:spPr>
              <a:xfrm>
                <a:off x="5283233" y="4084744"/>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lumMod val="65000"/>
                              <a:lumOff val="35000"/>
                            </a:schemeClr>
                          </a:solidFill>
                          <a:latin typeface="Cambria Math" panose="02040503050406030204" pitchFamily="18" charset="0"/>
                        </a:rPr>
                        <m:t> </m:t>
                      </m:r>
                      <m:r>
                        <a:rPr lang="en-US" i="1">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7" name="Oval 36">
                <a:extLst>
                  <a:ext uri="{FF2B5EF4-FFF2-40B4-BE49-F238E27FC236}">
                    <a16:creationId xmlns:a16="http://schemas.microsoft.com/office/drawing/2014/main" id="{867FF9FC-BA7C-D448-840D-A757F4A7C402}"/>
                  </a:ext>
                </a:extLst>
              </p:cNvPr>
              <p:cNvSpPr>
                <a:spLocks noRot="1" noChangeAspect="1" noMove="1" noResize="1" noEditPoints="1" noAdjustHandles="1" noChangeArrowheads="1" noChangeShapeType="1" noTextEdit="1"/>
              </p:cNvSpPr>
              <p:nvPr/>
            </p:nvSpPr>
            <p:spPr>
              <a:xfrm>
                <a:off x="5283233" y="4084744"/>
                <a:ext cx="638978" cy="641733"/>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9A2B5FE3-7A7F-B248-BFBB-614D8FE4E773}"/>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8" name="Oval 37">
                <a:extLst>
                  <a:ext uri="{FF2B5EF4-FFF2-40B4-BE49-F238E27FC236}">
                    <a16:creationId xmlns:a16="http://schemas.microsoft.com/office/drawing/2014/main" id="{9A2B5FE3-7A7F-B248-BFBB-614D8FE4E773}"/>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1228608D-50E8-5B4D-AC16-AE6FC3BF96DE}"/>
                  </a:ext>
                </a:extLst>
              </p:cNvPr>
              <p:cNvSpPr/>
              <p:nvPr/>
            </p:nvSpPr>
            <p:spPr>
              <a:xfrm>
                <a:off x="2964269" y="279236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1</m:t>
                          </m:r>
                        </m:sub>
                      </m:sSub>
                    </m:oMath>
                  </m:oMathPara>
                </a14:m>
                <a:endParaRPr lang="en-US" dirty="0">
                  <a:solidFill>
                    <a:schemeClr val="tx1">
                      <a:lumMod val="65000"/>
                      <a:lumOff val="35000"/>
                    </a:schemeClr>
                  </a:solidFill>
                </a:endParaRPr>
              </a:p>
            </p:txBody>
          </p:sp>
        </mc:Choice>
        <mc:Fallback xmlns="">
          <p:sp>
            <p:nvSpPr>
              <p:cNvPr id="39" name="Oval 38">
                <a:extLst>
                  <a:ext uri="{FF2B5EF4-FFF2-40B4-BE49-F238E27FC236}">
                    <a16:creationId xmlns:a16="http://schemas.microsoft.com/office/drawing/2014/main" id="{1228608D-50E8-5B4D-AC16-AE6FC3BF96DE}"/>
                  </a:ext>
                </a:extLst>
              </p:cNvPr>
              <p:cNvSpPr>
                <a:spLocks noRot="1" noChangeAspect="1" noMove="1" noResize="1" noEditPoints="1" noAdjustHandles="1" noChangeArrowheads="1" noChangeShapeType="1" noTextEdit="1"/>
              </p:cNvSpPr>
              <p:nvPr/>
            </p:nvSpPr>
            <p:spPr>
              <a:xfrm>
                <a:off x="2964269" y="2792369"/>
                <a:ext cx="638978" cy="641733"/>
              </a:xfrm>
              <a:prstGeom prst="ellipse">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E3D53B35-C0EC-3A4C-957A-5FB84D331AAA}"/>
                  </a:ext>
                </a:extLst>
              </p:cNvPr>
              <p:cNvSpPr/>
              <p:nvPr/>
            </p:nvSpPr>
            <p:spPr>
              <a:xfrm>
                <a:off x="2950133" y="523605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𝐷</m:t>
                          </m:r>
                        </m:sub>
                      </m:sSub>
                    </m:oMath>
                  </m:oMathPara>
                </a14:m>
                <a:endParaRPr lang="en-US" dirty="0">
                  <a:solidFill>
                    <a:schemeClr val="tx1">
                      <a:lumMod val="65000"/>
                      <a:lumOff val="35000"/>
                    </a:schemeClr>
                  </a:solidFill>
                </a:endParaRPr>
              </a:p>
            </p:txBody>
          </p:sp>
        </mc:Choice>
        <mc:Fallback xmlns="">
          <p:sp>
            <p:nvSpPr>
              <p:cNvPr id="40" name="Oval 39">
                <a:extLst>
                  <a:ext uri="{FF2B5EF4-FFF2-40B4-BE49-F238E27FC236}">
                    <a16:creationId xmlns:a16="http://schemas.microsoft.com/office/drawing/2014/main" id="{E3D53B35-C0EC-3A4C-957A-5FB84D331AAA}"/>
                  </a:ext>
                </a:extLst>
              </p:cNvPr>
              <p:cNvSpPr>
                <a:spLocks noRot="1" noChangeAspect="1" noMove="1" noResize="1" noEditPoints="1" noAdjustHandles="1" noChangeArrowheads="1" noChangeShapeType="1" noTextEdit="1"/>
              </p:cNvSpPr>
              <p:nvPr/>
            </p:nvSpPr>
            <p:spPr>
              <a:xfrm>
                <a:off x="2950133" y="5236059"/>
                <a:ext cx="638978" cy="641733"/>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F8712470-B4A7-7B48-A01D-714395D6AAE4}"/>
                  </a:ext>
                </a:extLst>
              </p:cNvPr>
              <p:cNvSpPr/>
              <p:nvPr/>
            </p:nvSpPr>
            <p:spPr>
              <a:xfrm>
                <a:off x="2964269" y="1854046"/>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41" name="Oval 40">
                <a:extLst>
                  <a:ext uri="{FF2B5EF4-FFF2-40B4-BE49-F238E27FC236}">
                    <a16:creationId xmlns:a16="http://schemas.microsoft.com/office/drawing/2014/main" id="{F8712470-B4A7-7B48-A01D-714395D6AAE4}"/>
                  </a:ext>
                </a:extLst>
              </p:cNvPr>
              <p:cNvSpPr>
                <a:spLocks noRot="1" noChangeAspect="1" noMove="1" noResize="1" noEditPoints="1" noAdjustHandles="1" noChangeArrowheads="1" noChangeShapeType="1" noTextEdit="1"/>
              </p:cNvSpPr>
              <p:nvPr/>
            </p:nvSpPr>
            <p:spPr>
              <a:xfrm>
                <a:off x="2964269" y="1854046"/>
                <a:ext cx="638978" cy="641733"/>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3AB56D62-57B4-A940-8F52-95CC1E1BDEC9}"/>
                  </a:ext>
                </a:extLst>
              </p:cNvPr>
              <p:cNvSpPr/>
              <p:nvPr/>
            </p:nvSpPr>
            <p:spPr>
              <a:xfrm>
                <a:off x="2959813" y="37358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2</m:t>
                          </m:r>
                        </m:sub>
                      </m:sSub>
                    </m:oMath>
                  </m:oMathPara>
                </a14:m>
                <a:endParaRPr lang="en-US" dirty="0">
                  <a:solidFill>
                    <a:schemeClr val="tx1">
                      <a:lumMod val="65000"/>
                      <a:lumOff val="35000"/>
                    </a:schemeClr>
                  </a:solidFill>
                </a:endParaRPr>
              </a:p>
            </p:txBody>
          </p:sp>
        </mc:Choice>
        <mc:Fallback xmlns="">
          <p:sp>
            <p:nvSpPr>
              <p:cNvPr id="42" name="Oval 41">
                <a:extLst>
                  <a:ext uri="{FF2B5EF4-FFF2-40B4-BE49-F238E27FC236}">
                    <a16:creationId xmlns:a16="http://schemas.microsoft.com/office/drawing/2014/main" id="{3AB56D62-57B4-A940-8F52-95CC1E1BDEC9}"/>
                  </a:ext>
                </a:extLst>
              </p:cNvPr>
              <p:cNvSpPr>
                <a:spLocks noRot="1" noChangeAspect="1" noMove="1" noResize="1" noEditPoints="1" noAdjustHandles="1" noChangeArrowheads="1" noChangeShapeType="1" noTextEdit="1"/>
              </p:cNvSpPr>
              <p:nvPr/>
            </p:nvSpPr>
            <p:spPr>
              <a:xfrm>
                <a:off x="2959813" y="3735897"/>
                <a:ext cx="638978" cy="641733"/>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779578-1107-AB46-A587-AE7E92529F97}"/>
                  </a:ext>
                </a:extLst>
              </p:cNvPr>
              <p:cNvSpPr txBox="1"/>
              <p:nvPr/>
            </p:nvSpPr>
            <p:spPr>
              <a:xfrm>
                <a:off x="3219991" y="4668345"/>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3" name="TextBox 42">
                <a:extLst>
                  <a:ext uri="{FF2B5EF4-FFF2-40B4-BE49-F238E27FC236}">
                    <a16:creationId xmlns:a16="http://schemas.microsoft.com/office/drawing/2014/main" id="{A4779578-1107-AB46-A587-AE7E92529F97}"/>
                  </a:ext>
                </a:extLst>
              </p:cNvPr>
              <p:cNvSpPr txBox="1">
                <a:spLocks noRot="1" noChangeAspect="1" noMove="1" noResize="1" noEditPoints="1" noAdjustHandles="1" noChangeArrowheads="1" noChangeShapeType="1" noTextEdit="1"/>
              </p:cNvSpPr>
              <p:nvPr/>
            </p:nvSpPr>
            <p:spPr>
              <a:xfrm>
                <a:off x="3219991" y="4668345"/>
                <a:ext cx="118622" cy="276999"/>
              </a:xfrm>
              <a:prstGeom prst="rect">
                <a:avLst/>
              </a:prstGeom>
              <a:blipFill>
                <a:blip r:embed="rId10"/>
                <a:stretch>
                  <a:fillRect l="-36364" r="-27273" b="-4348"/>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CC52136D-2508-5643-A275-DB2AAD83862A}"/>
              </a:ext>
            </a:extLst>
          </p:cNvPr>
          <p:cNvCxnSpPr>
            <a:stCxn id="41" idx="6"/>
            <a:endCxn id="36" idx="2"/>
          </p:cNvCxnSpPr>
          <p:nvPr/>
        </p:nvCxnSpPr>
        <p:spPr>
          <a:xfrm>
            <a:off x="3603247" y="2174913"/>
            <a:ext cx="1679986" cy="1415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AF239F0-AE84-CE40-82B9-4814EA62B8EA}"/>
              </a:ext>
            </a:extLst>
          </p:cNvPr>
          <p:cNvCxnSpPr>
            <a:cxnSpLocks/>
            <a:stCxn id="41" idx="6"/>
            <a:endCxn id="37" idx="2"/>
          </p:cNvCxnSpPr>
          <p:nvPr/>
        </p:nvCxnSpPr>
        <p:spPr>
          <a:xfrm>
            <a:off x="3603247" y="2174913"/>
            <a:ext cx="1679986" cy="223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EF40DF5-6A3B-F54F-A97E-5BF706989F51}"/>
              </a:ext>
            </a:extLst>
          </p:cNvPr>
          <p:cNvCxnSpPr>
            <a:cxnSpLocks/>
            <a:stCxn id="39" idx="6"/>
            <a:endCxn id="36" idx="2"/>
          </p:cNvCxnSpPr>
          <p:nvPr/>
        </p:nvCxnSpPr>
        <p:spPr>
          <a:xfrm>
            <a:off x="3603247" y="3113236"/>
            <a:ext cx="1679986" cy="47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DF41C46-F0FD-D44D-B95A-983DA256C674}"/>
              </a:ext>
            </a:extLst>
          </p:cNvPr>
          <p:cNvCxnSpPr>
            <a:cxnSpLocks/>
            <a:stCxn id="39" idx="6"/>
            <a:endCxn id="37" idx="2"/>
          </p:cNvCxnSpPr>
          <p:nvPr/>
        </p:nvCxnSpPr>
        <p:spPr>
          <a:xfrm>
            <a:off x="3603247" y="3113236"/>
            <a:ext cx="1679986" cy="1292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424C0FC-434D-2440-B48C-4DB081B4F784}"/>
              </a:ext>
            </a:extLst>
          </p:cNvPr>
          <p:cNvCxnSpPr>
            <a:cxnSpLocks/>
            <a:stCxn id="42" idx="6"/>
            <a:endCxn id="36" idx="2"/>
          </p:cNvCxnSpPr>
          <p:nvPr/>
        </p:nvCxnSpPr>
        <p:spPr>
          <a:xfrm flipV="1">
            <a:off x="3598791" y="3590364"/>
            <a:ext cx="1684442" cy="46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733C13B-4324-1C4A-B996-49882DD872B7}"/>
              </a:ext>
            </a:extLst>
          </p:cNvPr>
          <p:cNvCxnSpPr>
            <a:cxnSpLocks/>
            <a:stCxn id="42" idx="6"/>
            <a:endCxn id="37" idx="2"/>
          </p:cNvCxnSpPr>
          <p:nvPr/>
        </p:nvCxnSpPr>
        <p:spPr>
          <a:xfrm>
            <a:off x="3598791" y="4056764"/>
            <a:ext cx="1684442" cy="348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B6E489-F8A1-454C-9AAF-2EFA69FB0F62}"/>
              </a:ext>
            </a:extLst>
          </p:cNvPr>
          <p:cNvCxnSpPr>
            <a:cxnSpLocks/>
            <a:stCxn id="40" idx="6"/>
            <a:endCxn id="36" idx="2"/>
          </p:cNvCxnSpPr>
          <p:nvPr/>
        </p:nvCxnSpPr>
        <p:spPr>
          <a:xfrm flipV="1">
            <a:off x="3589111" y="3590364"/>
            <a:ext cx="1694122" cy="196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488F66B-BD73-E140-92C7-12A22E587A8A}"/>
              </a:ext>
            </a:extLst>
          </p:cNvPr>
          <p:cNvCxnSpPr>
            <a:cxnSpLocks/>
            <a:stCxn id="40" idx="6"/>
            <a:endCxn id="37" idx="2"/>
          </p:cNvCxnSpPr>
          <p:nvPr/>
        </p:nvCxnSpPr>
        <p:spPr>
          <a:xfrm flipV="1">
            <a:off x="3589111" y="4405611"/>
            <a:ext cx="1694122" cy="115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A0F63D8-5310-A548-BEBB-94586AD8A2B5}"/>
              </a:ext>
            </a:extLst>
          </p:cNvPr>
          <p:cNvSpPr txBox="1"/>
          <p:nvPr/>
        </p:nvSpPr>
        <p:spPr>
          <a:xfrm>
            <a:off x="6650181" y="3203344"/>
            <a:ext cx="1617203" cy="707886"/>
          </a:xfrm>
          <a:prstGeom prst="rect">
            <a:avLst/>
          </a:prstGeom>
          <a:noFill/>
        </p:spPr>
        <p:txBody>
          <a:bodyPr wrap="square" rtlCol="0">
            <a:spAutoFit/>
          </a:bodyPr>
          <a:lstStyle/>
          <a:p>
            <a:r>
              <a:rPr lang="en-US" sz="4000" dirty="0"/>
              <a:t>……</a:t>
            </a:r>
          </a:p>
        </p:txBody>
      </p:sp>
      <p:sp>
        <p:nvSpPr>
          <p:cNvPr id="53" name="Rounded Rectangle 52">
            <a:extLst>
              <a:ext uri="{FF2B5EF4-FFF2-40B4-BE49-F238E27FC236}">
                <a16:creationId xmlns:a16="http://schemas.microsoft.com/office/drawing/2014/main" id="{EB2A2DEA-DB26-2542-9980-B45DB9AC81A0}"/>
              </a:ext>
            </a:extLst>
          </p:cNvPr>
          <p:cNvSpPr/>
          <p:nvPr/>
        </p:nvSpPr>
        <p:spPr>
          <a:xfrm>
            <a:off x="4942294" y="2126149"/>
            <a:ext cx="1327497" cy="2959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8A6591F9-CFB1-6246-8D3A-3A468717374A}"/>
              </a:ext>
            </a:extLst>
          </p:cNvPr>
          <p:cNvSpPr txBox="1"/>
          <p:nvPr/>
        </p:nvSpPr>
        <p:spPr>
          <a:xfrm>
            <a:off x="4771448" y="5444499"/>
            <a:ext cx="6882590" cy="1323439"/>
          </a:xfrm>
          <a:prstGeom prst="rect">
            <a:avLst/>
          </a:prstGeom>
          <a:noFill/>
        </p:spPr>
        <p:txBody>
          <a:bodyPr wrap="none" rtlCol="0">
            <a:spAutoFit/>
          </a:bodyPr>
          <a:lstStyle/>
          <a:p>
            <a:r>
              <a:rPr lang="en-US" sz="2000" dirty="0"/>
              <a:t>The hidden layer can be considered as a feature transform.</a:t>
            </a:r>
            <a:br>
              <a:rPr lang="en-US" sz="2000" dirty="0"/>
            </a:br>
            <a:br>
              <a:rPr lang="en-US" sz="2000" dirty="0"/>
            </a:br>
            <a:r>
              <a:rPr lang="en-US" sz="2000" dirty="0"/>
              <a:t>Can we ensure this transformation contain as much information </a:t>
            </a:r>
            <a:br>
              <a:rPr lang="en-US" sz="2000" dirty="0"/>
            </a:br>
            <a:r>
              <a:rPr lang="en-US" sz="2000" dirty="0"/>
              <a:t>about the original input as possible?</a:t>
            </a:r>
          </a:p>
        </p:txBody>
      </p:sp>
    </p:spTree>
    <p:extLst>
      <p:ext uri="{BB962C8B-B14F-4D97-AF65-F5344CB8AC3E}">
        <p14:creationId xmlns:p14="http://schemas.microsoft.com/office/powerpoint/2010/main" val="367238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959D-45B9-8647-B34B-D7FD2563FFE7}"/>
              </a:ext>
            </a:extLst>
          </p:cNvPr>
          <p:cNvSpPr>
            <a:spLocks noGrp="1"/>
          </p:cNvSpPr>
          <p:nvPr>
            <p:ph type="title"/>
          </p:nvPr>
        </p:nvSpPr>
        <p:spPr/>
        <p:txBody>
          <a:bodyPr/>
          <a:lstStyle/>
          <a:p>
            <a:r>
              <a:rPr lang="en-US" dirty="0"/>
              <a:t>Autoencoders</a:t>
            </a:r>
          </a:p>
        </p:txBody>
      </p:sp>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82961C28-126B-0A49-BF36-E42BFB89E7A1}"/>
                  </a:ext>
                </a:extLst>
              </p:cNvPr>
              <p:cNvSpPr/>
              <p:nvPr/>
            </p:nvSpPr>
            <p:spPr>
              <a:xfrm>
                <a:off x="7606653" y="279236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1</m:t>
                          </m:r>
                        </m:sub>
                        <m:sup>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𝐿</m:t>
                          </m:r>
                          <m:r>
                            <a:rPr lang="en-US" b="0" i="1" smtClean="0">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2" name="Oval 21">
                <a:extLst>
                  <a:ext uri="{FF2B5EF4-FFF2-40B4-BE49-F238E27FC236}">
                    <a16:creationId xmlns:a16="http://schemas.microsoft.com/office/drawing/2014/main" id="{82961C28-126B-0A49-BF36-E42BFB89E7A1}"/>
                  </a:ext>
                </a:extLst>
              </p:cNvPr>
              <p:cNvSpPr>
                <a:spLocks noRot="1" noChangeAspect="1" noMove="1" noResize="1" noEditPoints="1" noAdjustHandles="1" noChangeArrowheads="1" noChangeShapeType="1" noTextEdit="1"/>
              </p:cNvSpPr>
              <p:nvPr/>
            </p:nvSpPr>
            <p:spPr>
              <a:xfrm>
                <a:off x="7606653" y="2792369"/>
                <a:ext cx="638978" cy="641733"/>
              </a:xfrm>
              <a:prstGeom prst="ellipse">
                <a:avLst/>
              </a:prstGeom>
              <a:blipFill>
                <a:blip r:embed="rId3"/>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88632115-A34F-0249-9071-F9144EC50530}"/>
                  </a:ext>
                </a:extLst>
              </p:cNvPr>
              <p:cNvSpPr/>
              <p:nvPr/>
            </p:nvSpPr>
            <p:spPr>
              <a:xfrm>
                <a:off x="7602197" y="523605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𝐷</m:t>
                          </m:r>
                        </m:sub>
                        <m:sup>
                          <m:r>
                            <a:rPr lang="en-US" i="1">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𝐿</m:t>
                          </m:r>
                          <m:r>
                            <a:rPr lang="en-US" i="1">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3" name="Oval 22">
                <a:extLst>
                  <a:ext uri="{FF2B5EF4-FFF2-40B4-BE49-F238E27FC236}">
                    <a16:creationId xmlns:a16="http://schemas.microsoft.com/office/drawing/2014/main" id="{88632115-A34F-0249-9071-F9144EC50530}"/>
                  </a:ext>
                </a:extLst>
              </p:cNvPr>
              <p:cNvSpPr>
                <a:spLocks noRot="1" noChangeAspect="1" noMove="1" noResize="1" noEditPoints="1" noAdjustHandles="1" noChangeArrowheads="1" noChangeShapeType="1" noTextEdit="1"/>
              </p:cNvSpPr>
              <p:nvPr/>
            </p:nvSpPr>
            <p:spPr>
              <a:xfrm>
                <a:off x="7602197" y="5236059"/>
                <a:ext cx="638978" cy="641733"/>
              </a:xfrm>
              <a:prstGeom prst="ellipse">
                <a:avLst/>
              </a:prstGeom>
              <a:blipFill>
                <a:blip r:embed="rId4"/>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4C4E46F4-3B3E-0247-9DBE-D5A2155A3AFD}"/>
                  </a:ext>
                </a:extLst>
              </p:cNvPr>
              <p:cNvSpPr/>
              <p:nvPr/>
            </p:nvSpPr>
            <p:spPr>
              <a:xfrm>
                <a:off x="7602197" y="37358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2</m:t>
                          </m:r>
                        </m:sub>
                        <m:sup>
                          <m:r>
                            <a:rPr lang="en-US" i="1">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𝐿</m:t>
                          </m:r>
                          <m:r>
                            <a:rPr lang="en-US" i="1">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4" name="Oval 23">
                <a:extLst>
                  <a:ext uri="{FF2B5EF4-FFF2-40B4-BE49-F238E27FC236}">
                    <a16:creationId xmlns:a16="http://schemas.microsoft.com/office/drawing/2014/main" id="{4C4E46F4-3B3E-0247-9DBE-D5A2155A3AFD}"/>
                  </a:ext>
                </a:extLst>
              </p:cNvPr>
              <p:cNvSpPr>
                <a:spLocks noRot="1" noChangeAspect="1" noMove="1" noResize="1" noEditPoints="1" noAdjustHandles="1" noChangeArrowheads="1" noChangeShapeType="1" noTextEdit="1"/>
              </p:cNvSpPr>
              <p:nvPr/>
            </p:nvSpPr>
            <p:spPr>
              <a:xfrm>
                <a:off x="7602197" y="3735897"/>
                <a:ext cx="638978" cy="641733"/>
              </a:xfrm>
              <a:prstGeom prst="ellipse">
                <a:avLst/>
              </a:prstGeom>
              <a:blipFill>
                <a:blip r:embed="rId5"/>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C4BBBD0-4285-6041-A06A-089E551ECC43}"/>
                  </a:ext>
                </a:extLst>
              </p:cNvPr>
              <p:cNvSpPr txBox="1"/>
              <p:nvPr/>
            </p:nvSpPr>
            <p:spPr>
              <a:xfrm>
                <a:off x="7864603" y="4668344"/>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5" name="TextBox 24">
                <a:extLst>
                  <a:ext uri="{FF2B5EF4-FFF2-40B4-BE49-F238E27FC236}">
                    <a16:creationId xmlns:a16="http://schemas.microsoft.com/office/drawing/2014/main" id="{6C4BBBD0-4285-6041-A06A-089E551ECC43}"/>
                  </a:ext>
                </a:extLst>
              </p:cNvPr>
              <p:cNvSpPr txBox="1">
                <a:spLocks noRot="1" noChangeAspect="1" noMove="1" noResize="1" noEditPoints="1" noAdjustHandles="1" noChangeArrowheads="1" noChangeShapeType="1" noTextEdit="1"/>
              </p:cNvSpPr>
              <p:nvPr/>
            </p:nvSpPr>
            <p:spPr>
              <a:xfrm>
                <a:off x="7864603" y="4668344"/>
                <a:ext cx="118622" cy="276999"/>
              </a:xfrm>
              <a:prstGeom prst="rect">
                <a:avLst/>
              </a:prstGeom>
              <a:blipFill>
                <a:blip r:embed="rId6"/>
                <a:stretch>
                  <a:fillRect l="-40000" r="-40000" b="-4348"/>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CCAF6AB1-56DB-504F-96DD-2B83445EBE18}"/>
              </a:ext>
            </a:extLst>
          </p:cNvPr>
          <p:cNvCxnSpPr>
            <a:cxnSpLocks/>
            <a:endCxn id="22" idx="2"/>
          </p:cNvCxnSpPr>
          <p:nvPr/>
        </p:nvCxnSpPr>
        <p:spPr>
          <a:xfrm flipV="1">
            <a:off x="5917755" y="3113236"/>
            <a:ext cx="1688898" cy="471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350A7C-8ADF-324E-81EA-FD558DBD72CB}"/>
              </a:ext>
            </a:extLst>
          </p:cNvPr>
          <p:cNvCxnSpPr>
            <a:cxnSpLocks/>
            <a:endCxn id="24" idx="2"/>
          </p:cNvCxnSpPr>
          <p:nvPr/>
        </p:nvCxnSpPr>
        <p:spPr>
          <a:xfrm>
            <a:off x="5917755" y="3585000"/>
            <a:ext cx="1684442" cy="471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9DD74AF-DB4B-BA42-9167-3FA5366785FC}"/>
              </a:ext>
            </a:extLst>
          </p:cNvPr>
          <p:cNvCxnSpPr>
            <a:cxnSpLocks/>
            <a:endCxn id="23" idx="2"/>
          </p:cNvCxnSpPr>
          <p:nvPr/>
        </p:nvCxnSpPr>
        <p:spPr>
          <a:xfrm>
            <a:off x="5917755" y="3585000"/>
            <a:ext cx="1684442" cy="1971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3D08D8-B3B3-094B-824B-F88C96EE2DD1}"/>
              </a:ext>
            </a:extLst>
          </p:cNvPr>
          <p:cNvCxnSpPr>
            <a:cxnSpLocks/>
            <a:endCxn id="22" idx="2"/>
          </p:cNvCxnSpPr>
          <p:nvPr/>
        </p:nvCxnSpPr>
        <p:spPr>
          <a:xfrm flipV="1">
            <a:off x="5912347" y="3113236"/>
            <a:ext cx="1694306" cy="128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6CE5899-C7F2-6049-A994-D0FCD768C282}"/>
              </a:ext>
            </a:extLst>
          </p:cNvPr>
          <p:cNvCxnSpPr>
            <a:cxnSpLocks/>
            <a:endCxn id="24" idx="2"/>
          </p:cNvCxnSpPr>
          <p:nvPr/>
        </p:nvCxnSpPr>
        <p:spPr>
          <a:xfrm flipV="1">
            <a:off x="5912347" y="4056764"/>
            <a:ext cx="1689850" cy="339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1F9E116-0A1D-9242-BB83-7D5618178D1E}"/>
              </a:ext>
            </a:extLst>
          </p:cNvPr>
          <p:cNvCxnSpPr>
            <a:cxnSpLocks/>
            <a:endCxn id="23" idx="2"/>
          </p:cNvCxnSpPr>
          <p:nvPr/>
        </p:nvCxnSpPr>
        <p:spPr>
          <a:xfrm>
            <a:off x="5912347" y="4396253"/>
            <a:ext cx="1689850" cy="1160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60DB497-842A-264D-9329-7FA860063036}"/>
              </a:ext>
            </a:extLst>
          </p:cNvPr>
          <p:cNvCxnSpPr>
            <a:cxnSpLocks/>
            <a:endCxn id="22" idx="2"/>
          </p:cNvCxnSpPr>
          <p:nvPr/>
        </p:nvCxnSpPr>
        <p:spPr>
          <a:xfrm>
            <a:off x="5922211" y="2792369"/>
            <a:ext cx="1684442" cy="320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47C23EB-99EB-2548-A399-71A7F78654C6}"/>
              </a:ext>
            </a:extLst>
          </p:cNvPr>
          <p:cNvCxnSpPr>
            <a:cxnSpLocks/>
            <a:endCxn id="24" idx="2"/>
          </p:cNvCxnSpPr>
          <p:nvPr/>
        </p:nvCxnSpPr>
        <p:spPr>
          <a:xfrm>
            <a:off x="5922211" y="2792369"/>
            <a:ext cx="1679986" cy="1264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8247C4-1668-A646-9EF3-85F87FC06378}"/>
              </a:ext>
            </a:extLst>
          </p:cNvPr>
          <p:cNvCxnSpPr>
            <a:cxnSpLocks/>
            <a:endCxn id="23" idx="2"/>
          </p:cNvCxnSpPr>
          <p:nvPr/>
        </p:nvCxnSpPr>
        <p:spPr>
          <a:xfrm>
            <a:off x="5922211" y="2792369"/>
            <a:ext cx="1679986" cy="2764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845FD039-663D-A247-AFF8-5738D6235F1F}"/>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5" name="Oval 34">
                <a:extLst>
                  <a:ext uri="{FF2B5EF4-FFF2-40B4-BE49-F238E27FC236}">
                    <a16:creationId xmlns:a16="http://schemas.microsoft.com/office/drawing/2014/main" id="{845FD039-663D-A247-AFF8-5738D6235F1F}"/>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A50D1C6B-D869-7742-80E3-5781566FEA29}"/>
                  </a:ext>
                </a:extLst>
              </p:cNvPr>
              <p:cNvSpPr/>
              <p:nvPr/>
            </p:nvSpPr>
            <p:spPr>
              <a:xfrm>
                <a:off x="5283233" y="32694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6" name="Oval 35">
                <a:extLst>
                  <a:ext uri="{FF2B5EF4-FFF2-40B4-BE49-F238E27FC236}">
                    <a16:creationId xmlns:a16="http://schemas.microsoft.com/office/drawing/2014/main" id="{A50D1C6B-D869-7742-80E3-5781566FEA29}"/>
                  </a:ext>
                </a:extLst>
              </p:cNvPr>
              <p:cNvSpPr>
                <a:spLocks noRot="1" noChangeAspect="1" noMove="1" noResize="1" noEditPoints="1" noAdjustHandles="1" noChangeArrowheads="1" noChangeShapeType="1" noTextEdit="1"/>
              </p:cNvSpPr>
              <p:nvPr/>
            </p:nvSpPr>
            <p:spPr>
              <a:xfrm>
                <a:off x="5283233" y="3269497"/>
                <a:ext cx="638978" cy="641733"/>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867FF9FC-BA7C-D448-840D-A757F4A7C402}"/>
                  </a:ext>
                </a:extLst>
              </p:cNvPr>
              <p:cNvSpPr/>
              <p:nvPr/>
            </p:nvSpPr>
            <p:spPr>
              <a:xfrm>
                <a:off x="5283233" y="4084744"/>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lumMod val="65000"/>
                              <a:lumOff val="35000"/>
                            </a:schemeClr>
                          </a:solidFill>
                          <a:latin typeface="Cambria Math" panose="02040503050406030204" pitchFamily="18" charset="0"/>
                        </a:rPr>
                        <m:t> </m:t>
                      </m:r>
                      <m:r>
                        <a:rPr lang="en-US" i="1">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7" name="Oval 36">
                <a:extLst>
                  <a:ext uri="{FF2B5EF4-FFF2-40B4-BE49-F238E27FC236}">
                    <a16:creationId xmlns:a16="http://schemas.microsoft.com/office/drawing/2014/main" id="{867FF9FC-BA7C-D448-840D-A757F4A7C402}"/>
                  </a:ext>
                </a:extLst>
              </p:cNvPr>
              <p:cNvSpPr>
                <a:spLocks noRot="1" noChangeAspect="1" noMove="1" noResize="1" noEditPoints="1" noAdjustHandles="1" noChangeArrowheads="1" noChangeShapeType="1" noTextEdit="1"/>
              </p:cNvSpPr>
              <p:nvPr/>
            </p:nvSpPr>
            <p:spPr>
              <a:xfrm>
                <a:off x="5283233" y="4084744"/>
                <a:ext cx="638978" cy="641733"/>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9A2B5FE3-7A7F-B248-BFBB-614D8FE4E773}"/>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8" name="Oval 37">
                <a:extLst>
                  <a:ext uri="{FF2B5EF4-FFF2-40B4-BE49-F238E27FC236}">
                    <a16:creationId xmlns:a16="http://schemas.microsoft.com/office/drawing/2014/main" id="{9A2B5FE3-7A7F-B248-BFBB-614D8FE4E773}"/>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1228608D-50E8-5B4D-AC16-AE6FC3BF96DE}"/>
                  </a:ext>
                </a:extLst>
              </p:cNvPr>
              <p:cNvSpPr/>
              <p:nvPr/>
            </p:nvSpPr>
            <p:spPr>
              <a:xfrm>
                <a:off x="2964269" y="279236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1</m:t>
                          </m:r>
                        </m:sub>
                      </m:sSub>
                    </m:oMath>
                  </m:oMathPara>
                </a14:m>
                <a:endParaRPr lang="en-US" dirty="0">
                  <a:solidFill>
                    <a:schemeClr val="tx1">
                      <a:lumMod val="65000"/>
                      <a:lumOff val="35000"/>
                    </a:schemeClr>
                  </a:solidFill>
                </a:endParaRPr>
              </a:p>
            </p:txBody>
          </p:sp>
        </mc:Choice>
        <mc:Fallback xmlns="">
          <p:sp>
            <p:nvSpPr>
              <p:cNvPr id="39" name="Oval 38">
                <a:extLst>
                  <a:ext uri="{FF2B5EF4-FFF2-40B4-BE49-F238E27FC236}">
                    <a16:creationId xmlns:a16="http://schemas.microsoft.com/office/drawing/2014/main" id="{1228608D-50E8-5B4D-AC16-AE6FC3BF96DE}"/>
                  </a:ext>
                </a:extLst>
              </p:cNvPr>
              <p:cNvSpPr>
                <a:spLocks noRot="1" noChangeAspect="1" noMove="1" noResize="1" noEditPoints="1" noAdjustHandles="1" noChangeArrowheads="1" noChangeShapeType="1" noTextEdit="1"/>
              </p:cNvSpPr>
              <p:nvPr/>
            </p:nvSpPr>
            <p:spPr>
              <a:xfrm>
                <a:off x="2964269" y="2792369"/>
                <a:ext cx="638978" cy="641733"/>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E3D53B35-C0EC-3A4C-957A-5FB84D331AAA}"/>
                  </a:ext>
                </a:extLst>
              </p:cNvPr>
              <p:cNvSpPr/>
              <p:nvPr/>
            </p:nvSpPr>
            <p:spPr>
              <a:xfrm>
                <a:off x="2950133" y="523605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𝐷</m:t>
                          </m:r>
                        </m:sub>
                      </m:sSub>
                    </m:oMath>
                  </m:oMathPara>
                </a14:m>
                <a:endParaRPr lang="en-US" dirty="0">
                  <a:solidFill>
                    <a:schemeClr val="tx1">
                      <a:lumMod val="65000"/>
                      <a:lumOff val="35000"/>
                    </a:schemeClr>
                  </a:solidFill>
                </a:endParaRPr>
              </a:p>
            </p:txBody>
          </p:sp>
        </mc:Choice>
        <mc:Fallback xmlns="">
          <p:sp>
            <p:nvSpPr>
              <p:cNvPr id="40" name="Oval 39">
                <a:extLst>
                  <a:ext uri="{FF2B5EF4-FFF2-40B4-BE49-F238E27FC236}">
                    <a16:creationId xmlns:a16="http://schemas.microsoft.com/office/drawing/2014/main" id="{E3D53B35-C0EC-3A4C-957A-5FB84D331AAA}"/>
                  </a:ext>
                </a:extLst>
              </p:cNvPr>
              <p:cNvSpPr>
                <a:spLocks noRot="1" noChangeAspect="1" noMove="1" noResize="1" noEditPoints="1" noAdjustHandles="1" noChangeArrowheads="1" noChangeShapeType="1" noTextEdit="1"/>
              </p:cNvSpPr>
              <p:nvPr/>
            </p:nvSpPr>
            <p:spPr>
              <a:xfrm>
                <a:off x="2950133" y="5236059"/>
                <a:ext cx="638978" cy="641733"/>
              </a:xfrm>
              <a:prstGeom prst="ellipse">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F8712470-B4A7-7B48-A01D-714395D6AAE4}"/>
                  </a:ext>
                </a:extLst>
              </p:cNvPr>
              <p:cNvSpPr/>
              <p:nvPr/>
            </p:nvSpPr>
            <p:spPr>
              <a:xfrm>
                <a:off x="2964269" y="1854046"/>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41" name="Oval 40">
                <a:extLst>
                  <a:ext uri="{FF2B5EF4-FFF2-40B4-BE49-F238E27FC236}">
                    <a16:creationId xmlns:a16="http://schemas.microsoft.com/office/drawing/2014/main" id="{F8712470-B4A7-7B48-A01D-714395D6AAE4}"/>
                  </a:ext>
                </a:extLst>
              </p:cNvPr>
              <p:cNvSpPr>
                <a:spLocks noRot="1" noChangeAspect="1" noMove="1" noResize="1" noEditPoints="1" noAdjustHandles="1" noChangeArrowheads="1" noChangeShapeType="1" noTextEdit="1"/>
              </p:cNvSpPr>
              <p:nvPr/>
            </p:nvSpPr>
            <p:spPr>
              <a:xfrm>
                <a:off x="2964269" y="1854046"/>
                <a:ext cx="638978" cy="641733"/>
              </a:xfrm>
              <a:prstGeom prst="ellipse">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3AB56D62-57B4-A940-8F52-95CC1E1BDEC9}"/>
                  </a:ext>
                </a:extLst>
              </p:cNvPr>
              <p:cNvSpPr/>
              <p:nvPr/>
            </p:nvSpPr>
            <p:spPr>
              <a:xfrm>
                <a:off x="2959813" y="37358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2</m:t>
                          </m:r>
                        </m:sub>
                      </m:sSub>
                    </m:oMath>
                  </m:oMathPara>
                </a14:m>
                <a:endParaRPr lang="en-US" dirty="0">
                  <a:solidFill>
                    <a:schemeClr val="tx1">
                      <a:lumMod val="65000"/>
                      <a:lumOff val="35000"/>
                    </a:schemeClr>
                  </a:solidFill>
                </a:endParaRPr>
              </a:p>
            </p:txBody>
          </p:sp>
        </mc:Choice>
        <mc:Fallback xmlns="">
          <p:sp>
            <p:nvSpPr>
              <p:cNvPr id="42" name="Oval 41">
                <a:extLst>
                  <a:ext uri="{FF2B5EF4-FFF2-40B4-BE49-F238E27FC236}">
                    <a16:creationId xmlns:a16="http://schemas.microsoft.com/office/drawing/2014/main" id="{3AB56D62-57B4-A940-8F52-95CC1E1BDEC9}"/>
                  </a:ext>
                </a:extLst>
              </p:cNvPr>
              <p:cNvSpPr>
                <a:spLocks noRot="1" noChangeAspect="1" noMove="1" noResize="1" noEditPoints="1" noAdjustHandles="1" noChangeArrowheads="1" noChangeShapeType="1" noTextEdit="1"/>
              </p:cNvSpPr>
              <p:nvPr/>
            </p:nvSpPr>
            <p:spPr>
              <a:xfrm>
                <a:off x="2959813" y="3735897"/>
                <a:ext cx="638978" cy="641733"/>
              </a:xfrm>
              <a:prstGeom prst="ellipse">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779578-1107-AB46-A587-AE7E92529F97}"/>
                  </a:ext>
                </a:extLst>
              </p:cNvPr>
              <p:cNvSpPr txBox="1"/>
              <p:nvPr/>
            </p:nvSpPr>
            <p:spPr>
              <a:xfrm>
                <a:off x="3219991" y="4668345"/>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3" name="TextBox 42">
                <a:extLst>
                  <a:ext uri="{FF2B5EF4-FFF2-40B4-BE49-F238E27FC236}">
                    <a16:creationId xmlns:a16="http://schemas.microsoft.com/office/drawing/2014/main" id="{A4779578-1107-AB46-A587-AE7E92529F97}"/>
                  </a:ext>
                </a:extLst>
              </p:cNvPr>
              <p:cNvSpPr txBox="1">
                <a:spLocks noRot="1" noChangeAspect="1" noMove="1" noResize="1" noEditPoints="1" noAdjustHandles="1" noChangeArrowheads="1" noChangeShapeType="1" noTextEdit="1"/>
              </p:cNvSpPr>
              <p:nvPr/>
            </p:nvSpPr>
            <p:spPr>
              <a:xfrm>
                <a:off x="3219991" y="4668345"/>
                <a:ext cx="118622" cy="276999"/>
              </a:xfrm>
              <a:prstGeom prst="rect">
                <a:avLst/>
              </a:prstGeom>
              <a:blipFill>
                <a:blip r:embed="rId14"/>
                <a:stretch>
                  <a:fillRect l="-36364" r="-27273" b="-4348"/>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CC52136D-2508-5643-A275-DB2AAD83862A}"/>
              </a:ext>
            </a:extLst>
          </p:cNvPr>
          <p:cNvCxnSpPr>
            <a:stCxn id="41" idx="6"/>
            <a:endCxn id="36" idx="2"/>
          </p:cNvCxnSpPr>
          <p:nvPr/>
        </p:nvCxnSpPr>
        <p:spPr>
          <a:xfrm>
            <a:off x="3603247" y="2174913"/>
            <a:ext cx="1679986" cy="1415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AF239F0-AE84-CE40-82B9-4814EA62B8EA}"/>
              </a:ext>
            </a:extLst>
          </p:cNvPr>
          <p:cNvCxnSpPr>
            <a:cxnSpLocks/>
            <a:stCxn id="41" idx="6"/>
            <a:endCxn id="37" idx="2"/>
          </p:cNvCxnSpPr>
          <p:nvPr/>
        </p:nvCxnSpPr>
        <p:spPr>
          <a:xfrm>
            <a:off x="3603247" y="2174913"/>
            <a:ext cx="1679986" cy="223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EF40DF5-6A3B-F54F-A97E-5BF706989F51}"/>
              </a:ext>
            </a:extLst>
          </p:cNvPr>
          <p:cNvCxnSpPr>
            <a:cxnSpLocks/>
            <a:stCxn id="39" idx="6"/>
            <a:endCxn id="36" idx="2"/>
          </p:cNvCxnSpPr>
          <p:nvPr/>
        </p:nvCxnSpPr>
        <p:spPr>
          <a:xfrm>
            <a:off x="3603247" y="3113236"/>
            <a:ext cx="1679986" cy="47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DF41C46-F0FD-D44D-B95A-983DA256C674}"/>
              </a:ext>
            </a:extLst>
          </p:cNvPr>
          <p:cNvCxnSpPr>
            <a:cxnSpLocks/>
            <a:stCxn id="39" idx="6"/>
            <a:endCxn id="37" idx="2"/>
          </p:cNvCxnSpPr>
          <p:nvPr/>
        </p:nvCxnSpPr>
        <p:spPr>
          <a:xfrm>
            <a:off x="3603247" y="3113236"/>
            <a:ext cx="1679986" cy="1292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424C0FC-434D-2440-B48C-4DB081B4F784}"/>
              </a:ext>
            </a:extLst>
          </p:cNvPr>
          <p:cNvCxnSpPr>
            <a:cxnSpLocks/>
            <a:stCxn id="42" idx="6"/>
            <a:endCxn id="36" idx="2"/>
          </p:cNvCxnSpPr>
          <p:nvPr/>
        </p:nvCxnSpPr>
        <p:spPr>
          <a:xfrm flipV="1">
            <a:off x="3598791" y="3590364"/>
            <a:ext cx="1684442" cy="46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733C13B-4324-1C4A-B996-49882DD872B7}"/>
              </a:ext>
            </a:extLst>
          </p:cNvPr>
          <p:cNvCxnSpPr>
            <a:cxnSpLocks/>
            <a:stCxn id="42" idx="6"/>
            <a:endCxn id="37" idx="2"/>
          </p:cNvCxnSpPr>
          <p:nvPr/>
        </p:nvCxnSpPr>
        <p:spPr>
          <a:xfrm>
            <a:off x="3598791" y="4056764"/>
            <a:ext cx="1684442" cy="348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B6E489-F8A1-454C-9AAF-2EFA69FB0F62}"/>
              </a:ext>
            </a:extLst>
          </p:cNvPr>
          <p:cNvCxnSpPr>
            <a:cxnSpLocks/>
            <a:stCxn id="40" idx="6"/>
            <a:endCxn id="36" idx="2"/>
          </p:cNvCxnSpPr>
          <p:nvPr/>
        </p:nvCxnSpPr>
        <p:spPr>
          <a:xfrm flipV="1">
            <a:off x="3589111" y="3590364"/>
            <a:ext cx="1694122" cy="196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488F66B-BD73-E140-92C7-12A22E587A8A}"/>
              </a:ext>
            </a:extLst>
          </p:cNvPr>
          <p:cNvCxnSpPr>
            <a:cxnSpLocks/>
            <a:stCxn id="40" idx="6"/>
            <a:endCxn id="37" idx="2"/>
          </p:cNvCxnSpPr>
          <p:nvPr/>
        </p:nvCxnSpPr>
        <p:spPr>
          <a:xfrm flipV="1">
            <a:off x="3589111" y="4405611"/>
            <a:ext cx="1694122" cy="115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353CE7A-1561-A740-AF45-72BA62C9A364}"/>
                  </a:ext>
                </a:extLst>
              </p:cNvPr>
              <p:cNvSpPr txBox="1"/>
              <p:nvPr/>
            </p:nvSpPr>
            <p:spPr>
              <a:xfrm>
                <a:off x="3821080" y="6177295"/>
                <a:ext cx="3502754" cy="550022"/>
              </a:xfrm>
              <a:prstGeom prst="rect">
                <a:avLst/>
              </a:prstGeom>
              <a:noFill/>
            </p:spPr>
            <p:txBody>
              <a:bodyPr wrap="none" lIns="0" tIns="0" rIns="0" bIns="0" rtlCol="0">
                <a:spAutoFit/>
              </a:bodyPr>
              <a:lstStyle/>
              <a:p>
                <a:r>
                  <a:rPr lang="en-US" sz="2400" dirty="0">
                    <a:solidFill>
                      <a:schemeClr val="accent6"/>
                    </a:solidFill>
                  </a:rPr>
                  <a:t>Minimize error of </a:t>
                </a:r>
                <a14:m>
                  <m:oMath xmlns:m="http://schemas.openxmlformats.org/officeDocument/2006/math">
                    <m:d>
                      <m:dPr>
                        <m:begChr m:val="‖"/>
                        <m:endChr m:val="‖"/>
                        <m:ctrlPr>
                          <a:rPr lang="en-US" sz="2400" b="0" i="1" smtClean="0">
                            <a:solidFill>
                              <a:schemeClr val="accent6"/>
                            </a:solidFill>
                            <a:latin typeface="Cambria Math" panose="02040503050406030204" pitchFamily="18" charset="0"/>
                          </a:rPr>
                        </m:ctrlPr>
                      </m:dPr>
                      <m:e>
                        <m:acc>
                          <m:accPr>
                            <m:chr m:val="⃗"/>
                            <m:ctrlPr>
                              <a:rPr lang="en-US" sz="2400" i="1">
                                <a:solidFill>
                                  <a:schemeClr val="accent6"/>
                                </a:solidFill>
                                <a:latin typeface="Cambria Math" panose="02040503050406030204" pitchFamily="18" charset="0"/>
                              </a:rPr>
                            </m:ctrlPr>
                          </m:accPr>
                          <m:e>
                            <m:r>
                              <a:rPr lang="en-US" sz="2400" i="1">
                                <a:solidFill>
                                  <a:schemeClr val="accent6"/>
                                </a:solidFill>
                                <a:latin typeface="Cambria Math" panose="02040503050406030204" pitchFamily="18" charset="0"/>
                              </a:rPr>
                              <m:t>𝑥</m:t>
                            </m:r>
                          </m:e>
                        </m:acc>
                        <m:r>
                          <a:rPr lang="en-US" sz="2400" b="0" i="1" smtClean="0">
                            <a:solidFill>
                              <a:schemeClr val="accent6"/>
                            </a:solidFill>
                            <a:latin typeface="Cambria Math" panose="02040503050406030204" pitchFamily="18" charset="0"/>
                          </a:rPr>
                          <m:t>−</m:t>
                        </m:r>
                        <m:acc>
                          <m:accPr>
                            <m:chr m:val="⃗"/>
                            <m:ctrlPr>
                              <a:rPr lang="en-US" sz="2400" i="1">
                                <a:solidFill>
                                  <a:schemeClr val="accent6"/>
                                </a:solidFill>
                                <a:latin typeface="Cambria Math" panose="02040503050406030204" pitchFamily="18" charset="0"/>
                              </a:rPr>
                            </m:ctrlPr>
                          </m:accPr>
                          <m:e>
                            <m:sSup>
                              <m:sSupPr>
                                <m:ctrlPr>
                                  <a:rPr lang="en-US" sz="2400" b="0" i="1" smtClean="0">
                                    <a:solidFill>
                                      <a:schemeClr val="accent6"/>
                                    </a:solidFill>
                                    <a:latin typeface="Cambria Math" panose="02040503050406030204" pitchFamily="18" charset="0"/>
                                  </a:rPr>
                                </m:ctrlPr>
                              </m:sSupPr>
                              <m:e>
                                <m:r>
                                  <a:rPr lang="en-US" sz="2400" i="1">
                                    <a:solidFill>
                                      <a:schemeClr val="accent6"/>
                                    </a:solidFill>
                                    <a:latin typeface="Cambria Math" panose="02040503050406030204" pitchFamily="18" charset="0"/>
                                  </a:rPr>
                                  <m:t>𝑥</m:t>
                                </m:r>
                              </m:e>
                              <m:sup>
                                <m:r>
                                  <a:rPr lang="en-US" sz="2400" b="0" i="1" smtClean="0">
                                    <a:solidFill>
                                      <a:schemeClr val="accent6"/>
                                    </a:solidFill>
                                    <a:latin typeface="Cambria Math" panose="02040503050406030204" pitchFamily="18" charset="0"/>
                                  </a:rPr>
                                  <m:t>𝐿</m:t>
                                </m:r>
                              </m:sup>
                            </m:sSup>
                          </m:e>
                        </m:acc>
                      </m:e>
                    </m:d>
                  </m:oMath>
                </a14:m>
                <a:endParaRPr lang="en-US" sz="2400" dirty="0">
                  <a:solidFill>
                    <a:schemeClr val="accent6"/>
                  </a:solidFill>
                </a:endParaRPr>
              </a:p>
            </p:txBody>
          </p:sp>
        </mc:Choice>
        <mc:Fallback xmlns="">
          <p:sp>
            <p:nvSpPr>
              <p:cNvPr id="52" name="TextBox 51">
                <a:extLst>
                  <a:ext uri="{FF2B5EF4-FFF2-40B4-BE49-F238E27FC236}">
                    <a16:creationId xmlns:a16="http://schemas.microsoft.com/office/drawing/2014/main" id="{0353CE7A-1561-A740-AF45-72BA62C9A364}"/>
                  </a:ext>
                </a:extLst>
              </p:cNvPr>
              <p:cNvSpPr txBox="1">
                <a:spLocks noRot="1" noChangeAspect="1" noMove="1" noResize="1" noEditPoints="1" noAdjustHandles="1" noChangeArrowheads="1" noChangeShapeType="1" noTextEdit="1"/>
              </p:cNvSpPr>
              <p:nvPr/>
            </p:nvSpPr>
            <p:spPr>
              <a:xfrm>
                <a:off x="3821080" y="6177295"/>
                <a:ext cx="3502754" cy="550022"/>
              </a:xfrm>
              <a:prstGeom prst="rect">
                <a:avLst/>
              </a:prstGeom>
              <a:blipFill>
                <a:blip r:embed="rId15"/>
                <a:stretch>
                  <a:fillRect l="-5054" t="-9091" b="-18182"/>
                </a:stretch>
              </a:blipFill>
            </p:spPr>
            <p:txBody>
              <a:bodyPr/>
              <a:lstStyle/>
              <a:p>
                <a:r>
                  <a:rPr lang="en-US">
                    <a:noFill/>
                  </a:rPr>
                  <a:t> </a:t>
                </a:r>
              </a:p>
            </p:txBody>
          </p:sp>
        </mc:Fallback>
      </mc:AlternateContent>
    </p:spTree>
    <p:extLst>
      <p:ext uri="{BB962C8B-B14F-4D97-AF65-F5344CB8AC3E}">
        <p14:creationId xmlns:p14="http://schemas.microsoft.com/office/powerpoint/2010/main" val="241079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959D-45B9-8647-B34B-D7FD2563FFE7}"/>
              </a:ext>
            </a:extLst>
          </p:cNvPr>
          <p:cNvSpPr>
            <a:spLocks noGrp="1"/>
          </p:cNvSpPr>
          <p:nvPr>
            <p:ph type="title"/>
          </p:nvPr>
        </p:nvSpPr>
        <p:spPr/>
        <p:txBody>
          <a:bodyPr/>
          <a:lstStyle/>
          <a:p>
            <a:r>
              <a:rPr lang="en-US" dirty="0"/>
              <a:t>Autoencoders</a:t>
            </a:r>
          </a:p>
        </p:txBody>
      </p:sp>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82961C28-126B-0A49-BF36-E42BFB89E7A1}"/>
                  </a:ext>
                </a:extLst>
              </p:cNvPr>
              <p:cNvSpPr/>
              <p:nvPr/>
            </p:nvSpPr>
            <p:spPr>
              <a:xfrm>
                <a:off x="7606653" y="279236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1</m:t>
                          </m:r>
                        </m:sub>
                        <m:sup>
                          <m:r>
                            <a:rPr lang="en-US" b="0" i="1" smtClean="0">
                              <a:solidFill>
                                <a:schemeClr val="tx1">
                                  <a:lumMod val="65000"/>
                                  <a:lumOff val="35000"/>
                                </a:schemeClr>
                              </a:solidFill>
                              <a:latin typeface="Cambria Math" panose="02040503050406030204" pitchFamily="18" charset="0"/>
                            </a:rPr>
                            <m:t>(</m:t>
                          </m:r>
                          <m:r>
                            <a:rPr lang="en-US" b="0" i="1" smtClean="0">
                              <a:solidFill>
                                <a:schemeClr val="tx1">
                                  <a:lumMod val="65000"/>
                                  <a:lumOff val="35000"/>
                                </a:schemeClr>
                              </a:solidFill>
                              <a:latin typeface="Cambria Math" panose="02040503050406030204" pitchFamily="18" charset="0"/>
                            </a:rPr>
                            <m:t>𝐿</m:t>
                          </m:r>
                          <m:r>
                            <a:rPr lang="en-US" b="0" i="1" smtClean="0">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2" name="Oval 21">
                <a:extLst>
                  <a:ext uri="{FF2B5EF4-FFF2-40B4-BE49-F238E27FC236}">
                    <a16:creationId xmlns:a16="http://schemas.microsoft.com/office/drawing/2014/main" id="{82961C28-126B-0A49-BF36-E42BFB89E7A1}"/>
                  </a:ext>
                </a:extLst>
              </p:cNvPr>
              <p:cNvSpPr>
                <a:spLocks noRot="1" noChangeAspect="1" noMove="1" noResize="1" noEditPoints="1" noAdjustHandles="1" noChangeArrowheads="1" noChangeShapeType="1" noTextEdit="1"/>
              </p:cNvSpPr>
              <p:nvPr/>
            </p:nvSpPr>
            <p:spPr>
              <a:xfrm>
                <a:off x="7606653" y="2792369"/>
                <a:ext cx="638978" cy="641733"/>
              </a:xfrm>
              <a:prstGeom prst="ellipse">
                <a:avLst/>
              </a:prstGeom>
              <a:blipFill>
                <a:blip r:embed="rId3"/>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88632115-A34F-0249-9071-F9144EC50530}"/>
                  </a:ext>
                </a:extLst>
              </p:cNvPr>
              <p:cNvSpPr/>
              <p:nvPr/>
            </p:nvSpPr>
            <p:spPr>
              <a:xfrm>
                <a:off x="7602197" y="523605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𝐷</m:t>
                          </m:r>
                        </m:sub>
                        <m:sup>
                          <m:r>
                            <a:rPr lang="en-US" i="1">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𝐿</m:t>
                          </m:r>
                          <m:r>
                            <a:rPr lang="en-US" i="1">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3" name="Oval 22">
                <a:extLst>
                  <a:ext uri="{FF2B5EF4-FFF2-40B4-BE49-F238E27FC236}">
                    <a16:creationId xmlns:a16="http://schemas.microsoft.com/office/drawing/2014/main" id="{88632115-A34F-0249-9071-F9144EC50530}"/>
                  </a:ext>
                </a:extLst>
              </p:cNvPr>
              <p:cNvSpPr>
                <a:spLocks noRot="1" noChangeAspect="1" noMove="1" noResize="1" noEditPoints="1" noAdjustHandles="1" noChangeArrowheads="1" noChangeShapeType="1" noTextEdit="1"/>
              </p:cNvSpPr>
              <p:nvPr/>
            </p:nvSpPr>
            <p:spPr>
              <a:xfrm>
                <a:off x="7602197" y="5236059"/>
                <a:ext cx="638978" cy="641733"/>
              </a:xfrm>
              <a:prstGeom prst="ellipse">
                <a:avLst/>
              </a:prstGeom>
              <a:blipFill>
                <a:blip r:embed="rId4"/>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4C4E46F4-3B3E-0247-9DBE-D5A2155A3AFD}"/>
                  </a:ext>
                </a:extLst>
              </p:cNvPr>
              <p:cNvSpPr/>
              <p:nvPr/>
            </p:nvSpPr>
            <p:spPr>
              <a:xfrm>
                <a:off x="7602197" y="37358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Sup>
                        <m:sSubSupPr>
                          <m:ctrlPr>
                            <a:rPr lang="en-US" b="0" i="1" smtClean="0">
                              <a:solidFill>
                                <a:schemeClr val="tx1">
                                  <a:lumMod val="65000"/>
                                  <a:lumOff val="35000"/>
                                </a:schemeClr>
                              </a:solidFill>
                              <a:latin typeface="Cambria Math" panose="02040503050406030204" pitchFamily="18" charset="0"/>
                            </a:rPr>
                          </m:ctrlPr>
                        </m:sSubSupPr>
                        <m:e>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2</m:t>
                          </m:r>
                        </m:sub>
                        <m:sup>
                          <m:r>
                            <a:rPr lang="en-US" i="1">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𝐿</m:t>
                          </m:r>
                          <m:r>
                            <a:rPr lang="en-US" i="1">
                              <a:solidFill>
                                <a:schemeClr val="tx1">
                                  <a:lumMod val="65000"/>
                                  <a:lumOff val="35000"/>
                                </a:schemeClr>
                              </a:solidFill>
                              <a:latin typeface="Cambria Math" panose="02040503050406030204" pitchFamily="18" charset="0"/>
                            </a:rPr>
                            <m:t>)</m:t>
                          </m:r>
                        </m:sup>
                      </m:sSubSup>
                    </m:oMath>
                  </m:oMathPara>
                </a14:m>
                <a:endParaRPr lang="en-US" dirty="0">
                  <a:solidFill>
                    <a:schemeClr val="tx1">
                      <a:lumMod val="65000"/>
                      <a:lumOff val="35000"/>
                    </a:schemeClr>
                  </a:solidFill>
                </a:endParaRPr>
              </a:p>
            </p:txBody>
          </p:sp>
        </mc:Choice>
        <mc:Fallback xmlns="">
          <p:sp>
            <p:nvSpPr>
              <p:cNvPr id="24" name="Oval 23">
                <a:extLst>
                  <a:ext uri="{FF2B5EF4-FFF2-40B4-BE49-F238E27FC236}">
                    <a16:creationId xmlns:a16="http://schemas.microsoft.com/office/drawing/2014/main" id="{4C4E46F4-3B3E-0247-9DBE-D5A2155A3AFD}"/>
                  </a:ext>
                </a:extLst>
              </p:cNvPr>
              <p:cNvSpPr>
                <a:spLocks noRot="1" noChangeAspect="1" noMove="1" noResize="1" noEditPoints="1" noAdjustHandles="1" noChangeArrowheads="1" noChangeShapeType="1" noTextEdit="1"/>
              </p:cNvSpPr>
              <p:nvPr/>
            </p:nvSpPr>
            <p:spPr>
              <a:xfrm>
                <a:off x="7602197" y="3735897"/>
                <a:ext cx="638978" cy="641733"/>
              </a:xfrm>
              <a:prstGeom prst="ellipse">
                <a:avLst/>
              </a:prstGeom>
              <a:blipFill>
                <a:blip r:embed="rId5"/>
                <a:stretch>
                  <a:fillRect l="-961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C4BBBD0-4285-6041-A06A-089E551ECC43}"/>
                  </a:ext>
                </a:extLst>
              </p:cNvPr>
              <p:cNvSpPr txBox="1"/>
              <p:nvPr/>
            </p:nvSpPr>
            <p:spPr>
              <a:xfrm>
                <a:off x="7864603" y="4668344"/>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5" name="TextBox 24">
                <a:extLst>
                  <a:ext uri="{FF2B5EF4-FFF2-40B4-BE49-F238E27FC236}">
                    <a16:creationId xmlns:a16="http://schemas.microsoft.com/office/drawing/2014/main" id="{6C4BBBD0-4285-6041-A06A-089E551ECC43}"/>
                  </a:ext>
                </a:extLst>
              </p:cNvPr>
              <p:cNvSpPr txBox="1">
                <a:spLocks noRot="1" noChangeAspect="1" noMove="1" noResize="1" noEditPoints="1" noAdjustHandles="1" noChangeArrowheads="1" noChangeShapeType="1" noTextEdit="1"/>
              </p:cNvSpPr>
              <p:nvPr/>
            </p:nvSpPr>
            <p:spPr>
              <a:xfrm>
                <a:off x="7864603" y="4668344"/>
                <a:ext cx="118622" cy="276999"/>
              </a:xfrm>
              <a:prstGeom prst="rect">
                <a:avLst/>
              </a:prstGeom>
              <a:blipFill>
                <a:blip r:embed="rId6"/>
                <a:stretch>
                  <a:fillRect l="-40000" r="-40000" b="-4348"/>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CCAF6AB1-56DB-504F-96DD-2B83445EBE18}"/>
              </a:ext>
            </a:extLst>
          </p:cNvPr>
          <p:cNvCxnSpPr>
            <a:cxnSpLocks/>
            <a:endCxn id="22" idx="2"/>
          </p:cNvCxnSpPr>
          <p:nvPr/>
        </p:nvCxnSpPr>
        <p:spPr>
          <a:xfrm flipV="1">
            <a:off x="5917755" y="3113236"/>
            <a:ext cx="1688898" cy="471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350A7C-8ADF-324E-81EA-FD558DBD72CB}"/>
              </a:ext>
            </a:extLst>
          </p:cNvPr>
          <p:cNvCxnSpPr>
            <a:cxnSpLocks/>
            <a:endCxn id="24" idx="2"/>
          </p:cNvCxnSpPr>
          <p:nvPr/>
        </p:nvCxnSpPr>
        <p:spPr>
          <a:xfrm>
            <a:off x="5917755" y="3585000"/>
            <a:ext cx="1684442" cy="471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9DD74AF-DB4B-BA42-9167-3FA5366785FC}"/>
              </a:ext>
            </a:extLst>
          </p:cNvPr>
          <p:cNvCxnSpPr>
            <a:cxnSpLocks/>
            <a:endCxn id="23" idx="2"/>
          </p:cNvCxnSpPr>
          <p:nvPr/>
        </p:nvCxnSpPr>
        <p:spPr>
          <a:xfrm>
            <a:off x="5917755" y="3585000"/>
            <a:ext cx="1684442" cy="1971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3D08D8-B3B3-094B-824B-F88C96EE2DD1}"/>
              </a:ext>
            </a:extLst>
          </p:cNvPr>
          <p:cNvCxnSpPr>
            <a:cxnSpLocks/>
            <a:endCxn id="22" idx="2"/>
          </p:cNvCxnSpPr>
          <p:nvPr/>
        </p:nvCxnSpPr>
        <p:spPr>
          <a:xfrm flipV="1">
            <a:off x="5912347" y="3113236"/>
            <a:ext cx="1694306" cy="128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6CE5899-C7F2-6049-A994-D0FCD768C282}"/>
              </a:ext>
            </a:extLst>
          </p:cNvPr>
          <p:cNvCxnSpPr>
            <a:cxnSpLocks/>
            <a:endCxn id="24" idx="2"/>
          </p:cNvCxnSpPr>
          <p:nvPr/>
        </p:nvCxnSpPr>
        <p:spPr>
          <a:xfrm flipV="1">
            <a:off x="5912347" y="4056764"/>
            <a:ext cx="1689850" cy="339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1F9E116-0A1D-9242-BB83-7D5618178D1E}"/>
              </a:ext>
            </a:extLst>
          </p:cNvPr>
          <p:cNvCxnSpPr>
            <a:cxnSpLocks/>
            <a:endCxn id="23" idx="2"/>
          </p:cNvCxnSpPr>
          <p:nvPr/>
        </p:nvCxnSpPr>
        <p:spPr>
          <a:xfrm>
            <a:off x="5912347" y="4396253"/>
            <a:ext cx="1689850" cy="1160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60DB497-842A-264D-9329-7FA860063036}"/>
              </a:ext>
            </a:extLst>
          </p:cNvPr>
          <p:cNvCxnSpPr>
            <a:cxnSpLocks/>
            <a:endCxn id="22" idx="2"/>
          </p:cNvCxnSpPr>
          <p:nvPr/>
        </p:nvCxnSpPr>
        <p:spPr>
          <a:xfrm>
            <a:off x="5922211" y="2792369"/>
            <a:ext cx="1684442" cy="320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47C23EB-99EB-2548-A399-71A7F78654C6}"/>
              </a:ext>
            </a:extLst>
          </p:cNvPr>
          <p:cNvCxnSpPr>
            <a:cxnSpLocks/>
            <a:endCxn id="24" idx="2"/>
          </p:cNvCxnSpPr>
          <p:nvPr/>
        </p:nvCxnSpPr>
        <p:spPr>
          <a:xfrm>
            <a:off x="5922211" y="2792369"/>
            <a:ext cx="1679986" cy="1264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8247C4-1668-A646-9EF3-85F87FC06378}"/>
              </a:ext>
            </a:extLst>
          </p:cNvPr>
          <p:cNvCxnSpPr>
            <a:cxnSpLocks/>
            <a:endCxn id="23" idx="2"/>
          </p:cNvCxnSpPr>
          <p:nvPr/>
        </p:nvCxnSpPr>
        <p:spPr>
          <a:xfrm>
            <a:off x="5922211" y="2792369"/>
            <a:ext cx="1679986" cy="2764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845FD039-663D-A247-AFF8-5738D6235F1F}"/>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5" name="Oval 34">
                <a:extLst>
                  <a:ext uri="{FF2B5EF4-FFF2-40B4-BE49-F238E27FC236}">
                    <a16:creationId xmlns:a16="http://schemas.microsoft.com/office/drawing/2014/main" id="{845FD039-663D-A247-AFF8-5738D6235F1F}"/>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A50D1C6B-D869-7742-80E3-5781566FEA29}"/>
                  </a:ext>
                </a:extLst>
              </p:cNvPr>
              <p:cNvSpPr/>
              <p:nvPr/>
            </p:nvSpPr>
            <p:spPr>
              <a:xfrm>
                <a:off x="5283233" y="32694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r>
                        <a:rPr lang="en-US" b="0" i="1" smtClean="0">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6" name="Oval 35">
                <a:extLst>
                  <a:ext uri="{FF2B5EF4-FFF2-40B4-BE49-F238E27FC236}">
                    <a16:creationId xmlns:a16="http://schemas.microsoft.com/office/drawing/2014/main" id="{A50D1C6B-D869-7742-80E3-5781566FEA29}"/>
                  </a:ext>
                </a:extLst>
              </p:cNvPr>
              <p:cNvSpPr>
                <a:spLocks noRot="1" noChangeAspect="1" noMove="1" noResize="1" noEditPoints="1" noAdjustHandles="1" noChangeArrowheads="1" noChangeShapeType="1" noTextEdit="1"/>
              </p:cNvSpPr>
              <p:nvPr/>
            </p:nvSpPr>
            <p:spPr>
              <a:xfrm>
                <a:off x="5283233" y="3269497"/>
                <a:ext cx="638978" cy="641733"/>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867FF9FC-BA7C-D448-840D-A757F4A7C402}"/>
                  </a:ext>
                </a:extLst>
              </p:cNvPr>
              <p:cNvSpPr/>
              <p:nvPr/>
            </p:nvSpPr>
            <p:spPr>
              <a:xfrm>
                <a:off x="5283233" y="4084744"/>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lumMod val="65000"/>
                              <a:lumOff val="35000"/>
                            </a:schemeClr>
                          </a:solidFill>
                          <a:latin typeface="Cambria Math" panose="02040503050406030204" pitchFamily="18" charset="0"/>
                        </a:rPr>
                        <m:t> </m:t>
                      </m:r>
                      <m:r>
                        <a:rPr lang="en-US" i="1">
                          <a:solidFill>
                            <a:schemeClr val="tx1">
                              <a:lumMod val="65000"/>
                              <a:lumOff val="35000"/>
                            </a:schemeClr>
                          </a:solidFill>
                          <a:latin typeface="Cambria Math" panose="02040503050406030204" pitchFamily="18" charset="0"/>
                        </a:rPr>
                        <m:t>𝜃</m:t>
                      </m:r>
                    </m:oMath>
                  </m:oMathPara>
                </a14:m>
                <a:endParaRPr lang="en-US" dirty="0">
                  <a:solidFill>
                    <a:schemeClr val="tx1">
                      <a:lumMod val="65000"/>
                      <a:lumOff val="35000"/>
                    </a:schemeClr>
                  </a:solidFill>
                </a:endParaRPr>
              </a:p>
            </p:txBody>
          </p:sp>
        </mc:Choice>
        <mc:Fallback xmlns="">
          <p:sp>
            <p:nvSpPr>
              <p:cNvPr id="37" name="Oval 36">
                <a:extLst>
                  <a:ext uri="{FF2B5EF4-FFF2-40B4-BE49-F238E27FC236}">
                    <a16:creationId xmlns:a16="http://schemas.microsoft.com/office/drawing/2014/main" id="{867FF9FC-BA7C-D448-840D-A757F4A7C402}"/>
                  </a:ext>
                </a:extLst>
              </p:cNvPr>
              <p:cNvSpPr>
                <a:spLocks noRot="1" noChangeAspect="1" noMove="1" noResize="1" noEditPoints="1" noAdjustHandles="1" noChangeArrowheads="1" noChangeShapeType="1" noTextEdit="1"/>
              </p:cNvSpPr>
              <p:nvPr/>
            </p:nvSpPr>
            <p:spPr>
              <a:xfrm>
                <a:off x="5283233" y="4084744"/>
                <a:ext cx="638978" cy="641733"/>
              </a:xfrm>
              <a:prstGeom prst="ellipse">
                <a:avLst/>
              </a:prstGeom>
              <a:blipFill>
                <a:blip r:embed="rId9"/>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9A2B5FE3-7A7F-B248-BFBB-614D8FE4E773}"/>
                  </a:ext>
                </a:extLst>
              </p:cNvPr>
              <p:cNvSpPr/>
              <p:nvPr/>
            </p:nvSpPr>
            <p:spPr>
              <a:xfrm>
                <a:off x="5283233" y="2471502"/>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38" name="Oval 37">
                <a:extLst>
                  <a:ext uri="{FF2B5EF4-FFF2-40B4-BE49-F238E27FC236}">
                    <a16:creationId xmlns:a16="http://schemas.microsoft.com/office/drawing/2014/main" id="{9A2B5FE3-7A7F-B248-BFBB-614D8FE4E773}"/>
                  </a:ext>
                </a:extLst>
              </p:cNvPr>
              <p:cNvSpPr>
                <a:spLocks noRot="1" noChangeAspect="1" noMove="1" noResize="1" noEditPoints="1" noAdjustHandles="1" noChangeArrowheads="1" noChangeShapeType="1" noTextEdit="1"/>
              </p:cNvSpPr>
              <p:nvPr/>
            </p:nvSpPr>
            <p:spPr>
              <a:xfrm>
                <a:off x="5283233" y="2471502"/>
                <a:ext cx="638978" cy="641733"/>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1228608D-50E8-5B4D-AC16-AE6FC3BF96DE}"/>
                  </a:ext>
                </a:extLst>
              </p:cNvPr>
              <p:cNvSpPr/>
              <p:nvPr/>
            </p:nvSpPr>
            <p:spPr>
              <a:xfrm>
                <a:off x="2964269" y="279236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1</m:t>
                          </m:r>
                        </m:sub>
                      </m:sSub>
                    </m:oMath>
                  </m:oMathPara>
                </a14:m>
                <a:endParaRPr lang="en-US" dirty="0">
                  <a:solidFill>
                    <a:schemeClr val="tx1">
                      <a:lumMod val="65000"/>
                      <a:lumOff val="35000"/>
                    </a:schemeClr>
                  </a:solidFill>
                </a:endParaRPr>
              </a:p>
            </p:txBody>
          </p:sp>
        </mc:Choice>
        <mc:Fallback xmlns="">
          <p:sp>
            <p:nvSpPr>
              <p:cNvPr id="39" name="Oval 38">
                <a:extLst>
                  <a:ext uri="{FF2B5EF4-FFF2-40B4-BE49-F238E27FC236}">
                    <a16:creationId xmlns:a16="http://schemas.microsoft.com/office/drawing/2014/main" id="{1228608D-50E8-5B4D-AC16-AE6FC3BF96DE}"/>
                  </a:ext>
                </a:extLst>
              </p:cNvPr>
              <p:cNvSpPr>
                <a:spLocks noRot="1" noChangeAspect="1" noMove="1" noResize="1" noEditPoints="1" noAdjustHandles="1" noChangeArrowheads="1" noChangeShapeType="1" noTextEdit="1"/>
              </p:cNvSpPr>
              <p:nvPr/>
            </p:nvSpPr>
            <p:spPr>
              <a:xfrm>
                <a:off x="2964269" y="2792369"/>
                <a:ext cx="638978" cy="641733"/>
              </a:xfrm>
              <a:prstGeom prst="ellipse">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E3D53B35-C0EC-3A4C-957A-5FB84D331AAA}"/>
                  </a:ext>
                </a:extLst>
              </p:cNvPr>
              <p:cNvSpPr/>
              <p:nvPr/>
            </p:nvSpPr>
            <p:spPr>
              <a:xfrm>
                <a:off x="2950133" y="5236059"/>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𝐷</m:t>
                          </m:r>
                        </m:sub>
                      </m:sSub>
                    </m:oMath>
                  </m:oMathPara>
                </a14:m>
                <a:endParaRPr lang="en-US" dirty="0">
                  <a:solidFill>
                    <a:schemeClr val="tx1">
                      <a:lumMod val="65000"/>
                      <a:lumOff val="35000"/>
                    </a:schemeClr>
                  </a:solidFill>
                </a:endParaRPr>
              </a:p>
            </p:txBody>
          </p:sp>
        </mc:Choice>
        <mc:Fallback xmlns="">
          <p:sp>
            <p:nvSpPr>
              <p:cNvPr id="40" name="Oval 39">
                <a:extLst>
                  <a:ext uri="{FF2B5EF4-FFF2-40B4-BE49-F238E27FC236}">
                    <a16:creationId xmlns:a16="http://schemas.microsoft.com/office/drawing/2014/main" id="{E3D53B35-C0EC-3A4C-957A-5FB84D331AAA}"/>
                  </a:ext>
                </a:extLst>
              </p:cNvPr>
              <p:cNvSpPr>
                <a:spLocks noRot="1" noChangeAspect="1" noMove="1" noResize="1" noEditPoints="1" noAdjustHandles="1" noChangeArrowheads="1" noChangeShapeType="1" noTextEdit="1"/>
              </p:cNvSpPr>
              <p:nvPr/>
            </p:nvSpPr>
            <p:spPr>
              <a:xfrm>
                <a:off x="2950133" y="5236059"/>
                <a:ext cx="638978" cy="641733"/>
              </a:xfrm>
              <a:prstGeom prst="ellipse">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F8712470-B4A7-7B48-A01D-714395D6AAE4}"/>
                  </a:ext>
                </a:extLst>
              </p:cNvPr>
              <p:cNvSpPr/>
              <p:nvPr/>
            </p:nvSpPr>
            <p:spPr>
              <a:xfrm>
                <a:off x="2964269" y="1854046"/>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1</m:t>
                      </m:r>
                    </m:oMath>
                  </m:oMathPara>
                </a14:m>
                <a:endParaRPr lang="en-US" dirty="0">
                  <a:solidFill>
                    <a:schemeClr val="tx1">
                      <a:lumMod val="65000"/>
                      <a:lumOff val="35000"/>
                    </a:schemeClr>
                  </a:solidFill>
                </a:endParaRPr>
              </a:p>
            </p:txBody>
          </p:sp>
        </mc:Choice>
        <mc:Fallback xmlns="">
          <p:sp>
            <p:nvSpPr>
              <p:cNvPr id="41" name="Oval 40">
                <a:extLst>
                  <a:ext uri="{FF2B5EF4-FFF2-40B4-BE49-F238E27FC236}">
                    <a16:creationId xmlns:a16="http://schemas.microsoft.com/office/drawing/2014/main" id="{F8712470-B4A7-7B48-A01D-714395D6AAE4}"/>
                  </a:ext>
                </a:extLst>
              </p:cNvPr>
              <p:cNvSpPr>
                <a:spLocks noRot="1" noChangeAspect="1" noMove="1" noResize="1" noEditPoints="1" noAdjustHandles="1" noChangeArrowheads="1" noChangeShapeType="1" noTextEdit="1"/>
              </p:cNvSpPr>
              <p:nvPr/>
            </p:nvSpPr>
            <p:spPr>
              <a:xfrm>
                <a:off x="2964269" y="1854046"/>
                <a:ext cx="638978" cy="641733"/>
              </a:xfrm>
              <a:prstGeom prst="ellipse">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3AB56D62-57B4-A940-8F52-95CC1E1BDEC9}"/>
                  </a:ext>
                </a:extLst>
              </p:cNvPr>
              <p:cNvSpPr/>
              <p:nvPr/>
            </p:nvSpPr>
            <p:spPr>
              <a:xfrm>
                <a:off x="2959813" y="3735897"/>
                <a:ext cx="638978" cy="64173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65000"/>
                              <a:lumOff val="35000"/>
                            </a:schemeClr>
                          </a:solidFill>
                          <a:latin typeface="Cambria Math" panose="02040503050406030204" pitchFamily="18" charset="0"/>
                        </a:rPr>
                        <m:t> </m:t>
                      </m:r>
                      <m:sSub>
                        <m:sSubPr>
                          <m:ctrlPr>
                            <a:rPr lang="en-US" b="0" i="1" smtClean="0">
                              <a:solidFill>
                                <a:schemeClr val="tx1">
                                  <a:lumMod val="65000"/>
                                  <a:lumOff val="35000"/>
                                </a:schemeClr>
                              </a:solidFill>
                              <a:latin typeface="Cambria Math" panose="02040503050406030204" pitchFamily="18" charset="0"/>
                            </a:rPr>
                          </m:ctrlPr>
                        </m:sSubPr>
                        <m:e>
                          <m:r>
                            <a:rPr lang="en-US" b="0" i="1" smtClean="0">
                              <a:solidFill>
                                <a:schemeClr val="tx1">
                                  <a:lumMod val="65000"/>
                                  <a:lumOff val="35000"/>
                                </a:schemeClr>
                              </a:solidFill>
                              <a:latin typeface="Cambria Math" panose="02040503050406030204" pitchFamily="18" charset="0"/>
                            </a:rPr>
                            <m:t>𝑥</m:t>
                          </m:r>
                        </m:e>
                        <m:sub>
                          <m:r>
                            <a:rPr lang="en-US" b="0" i="1" smtClean="0">
                              <a:solidFill>
                                <a:schemeClr val="tx1">
                                  <a:lumMod val="65000"/>
                                  <a:lumOff val="35000"/>
                                </a:schemeClr>
                              </a:solidFill>
                              <a:latin typeface="Cambria Math" panose="02040503050406030204" pitchFamily="18" charset="0"/>
                            </a:rPr>
                            <m:t>2</m:t>
                          </m:r>
                        </m:sub>
                      </m:sSub>
                    </m:oMath>
                  </m:oMathPara>
                </a14:m>
                <a:endParaRPr lang="en-US" dirty="0">
                  <a:solidFill>
                    <a:schemeClr val="tx1">
                      <a:lumMod val="65000"/>
                      <a:lumOff val="35000"/>
                    </a:schemeClr>
                  </a:solidFill>
                </a:endParaRPr>
              </a:p>
            </p:txBody>
          </p:sp>
        </mc:Choice>
        <mc:Fallback xmlns="">
          <p:sp>
            <p:nvSpPr>
              <p:cNvPr id="42" name="Oval 41">
                <a:extLst>
                  <a:ext uri="{FF2B5EF4-FFF2-40B4-BE49-F238E27FC236}">
                    <a16:creationId xmlns:a16="http://schemas.microsoft.com/office/drawing/2014/main" id="{3AB56D62-57B4-A940-8F52-95CC1E1BDEC9}"/>
                  </a:ext>
                </a:extLst>
              </p:cNvPr>
              <p:cNvSpPr>
                <a:spLocks noRot="1" noChangeAspect="1" noMove="1" noResize="1" noEditPoints="1" noAdjustHandles="1" noChangeArrowheads="1" noChangeShapeType="1" noTextEdit="1"/>
              </p:cNvSpPr>
              <p:nvPr/>
            </p:nvSpPr>
            <p:spPr>
              <a:xfrm>
                <a:off x="2959813" y="3735897"/>
                <a:ext cx="638978" cy="641733"/>
              </a:xfrm>
              <a:prstGeom prst="ellipse">
                <a:avLst/>
              </a:prstGeom>
              <a:blipFill>
                <a:blip r:embed="rId1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779578-1107-AB46-A587-AE7E92529F97}"/>
                  </a:ext>
                </a:extLst>
              </p:cNvPr>
              <p:cNvSpPr txBox="1"/>
              <p:nvPr/>
            </p:nvSpPr>
            <p:spPr>
              <a:xfrm>
                <a:off x="3219991" y="4668345"/>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43" name="TextBox 42">
                <a:extLst>
                  <a:ext uri="{FF2B5EF4-FFF2-40B4-BE49-F238E27FC236}">
                    <a16:creationId xmlns:a16="http://schemas.microsoft.com/office/drawing/2014/main" id="{A4779578-1107-AB46-A587-AE7E92529F97}"/>
                  </a:ext>
                </a:extLst>
              </p:cNvPr>
              <p:cNvSpPr txBox="1">
                <a:spLocks noRot="1" noChangeAspect="1" noMove="1" noResize="1" noEditPoints="1" noAdjustHandles="1" noChangeArrowheads="1" noChangeShapeType="1" noTextEdit="1"/>
              </p:cNvSpPr>
              <p:nvPr/>
            </p:nvSpPr>
            <p:spPr>
              <a:xfrm>
                <a:off x="3219991" y="4668345"/>
                <a:ext cx="118622" cy="276999"/>
              </a:xfrm>
              <a:prstGeom prst="rect">
                <a:avLst/>
              </a:prstGeom>
              <a:blipFill>
                <a:blip r:embed="rId14"/>
                <a:stretch>
                  <a:fillRect l="-36364" r="-27273" b="-4348"/>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CC52136D-2508-5643-A275-DB2AAD83862A}"/>
              </a:ext>
            </a:extLst>
          </p:cNvPr>
          <p:cNvCxnSpPr>
            <a:stCxn id="41" idx="6"/>
            <a:endCxn id="36" idx="2"/>
          </p:cNvCxnSpPr>
          <p:nvPr/>
        </p:nvCxnSpPr>
        <p:spPr>
          <a:xfrm>
            <a:off x="3603247" y="2174913"/>
            <a:ext cx="1679986" cy="1415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AF239F0-AE84-CE40-82B9-4814EA62B8EA}"/>
              </a:ext>
            </a:extLst>
          </p:cNvPr>
          <p:cNvCxnSpPr>
            <a:cxnSpLocks/>
            <a:stCxn id="41" idx="6"/>
            <a:endCxn id="37" idx="2"/>
          </p:cNvCxnSpPr>
          <p:nvPr/>
        </p:nvCxnSpPr>
        <p:spPr>
          <a:xfrm>
            <a:off x="3603247" y="2174913"/>
            <a:ext cx="1679986" cy="2230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EF40DF5-6A3B-F54F-A97E-5BF706989F51}"/>
              </a:ext>
            </a:extLst>
          </p:cNvPr>
          <p:cNvCxnSpPr>
            <a:cxnSpLocks/>
            <a:stCxn id="39" idx="6"/>
            <a:endCxn id="36" idx="2"/>
          </p:cNvCxnSpPr>
          <p:nvPr/>
        </p:nvCxnSpPr>
        <p:spPr>
          <a:xfrm>
            <a:off x="3603247" y="3113236"/>
            <a:ext cx="1679986" cy="47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DF41C46-F0FD-D44D-B95A-983DA256C674}"/>
              </a:ext>
            </a:extLst>
          </p:cNvPr>
          <p:cNvCxnSpPr>
            <a:cxnSpLocks/>
            <a:stCxn id="39" idx="6"/>
            <a:endCxn id="37" idx="2"/>
          </p:cNvCxnSpPr>
          <p:nvPr/>
        </p:nvCxnSpPr>
        <p:spPr>
          <a:xfrm>
            <a:off x="3603247" y="3113236"/>
            <a:ext cx="1679986" cy="1292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424C0FC-434D-2440-B48C-4DB081B4F784}"/>
              </a:ext>
            </a:extLst>
          </p:cNvPr>
          <p:cNvCxnSpPr>
            <a:cxnSpLocks/>
            <a:stCxn id="42" idx="6"/>
            <a:endCxn id="36" idx="2"/>
          </p:cNvCxnSpPr>
          <p:nvPr/>
        </p:nvCxnSpPr>
        <p:spPr>
          <a:xfrm flipV="1">
            <a:off x="3598791" y="3590364"/>
            <a:ext cx="1684442" cy="46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733C13B-4324-1C4A-B996-49882DD872B7}"/>
              </a:ext>
            </a:extLst>
          </p:cNvPr>
          <p:cNvCxnSpPr>
            <a:cxnSpLocks/>
            <a:stCxn id="42" idx="6"/>
            <a:endCxn id="37" idx="2"/>
          </p:cNvCxnSpPr>
          <p:nvPr/>
        </p:nvCxnSpPr>
        <p:spPr>
          <a:xfrm>
            <a:off x="3598791" y="4056764"/>
            <a:ext cx="1684442" cy="348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B6E489-F8A1-454C-9AAF-2EFA69FB0F62}"/>
              </a:ext>
            </a:extLst>
          </p:cNvPr>
          <p:cNvCxnSpPr>
            <a:cxnSpLocks/>
            <a:stCxn id="40" idx="6"/>
            <a:endCxn id="36" idx="2"/>
          </p:cNvCxnSpPr>
          <p:nvPr/>
        </p:nvCxnSpPr>
        <p:spPr>
          <a:xfrm flipV="1">
            <a:off x="3589111" y="3590364"/>
            <a:ext cx="1694122" cy="196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488F66B-BD73-E140-92C7-12A22E587A8A}"/>
              </a:ext>
            </a:extLst>
          </p:cNvPr>
          <p:cNvCxnSpPr>
            <a:cxnSpLocks/>
            <a:stCxn id="40" idx="6"/>
            <a:endCxn id="37" idx="2"/>
          </p:cNvCxnSpPr>
          <p:nvPr/>
        </p:nvCxnSpPr>
        <p:spPr>
          <a:xfrm flipV="1">
            <a:off x="3589111" y="4405611"/>
            <a:ext cx="1694122" cy="115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6C131082-1A1D-3542-B495-D43C0F3B48DC}"/>
              </a:ext>
            </a:extLst>
          </p:cNvPr>
          <p:cNvSpPr/>
          <p:nvPr/>
        </p:nvSpPr>
        <p:spPr>
          <a:xfrm>
            <a:off x="4921515" y="1869116"/>
            <a:ext cx="3519577" cy="4623759"/>
          </a:xfrm>
          <a:prstGeom prst="rect">
            <a:avLst/>
          </a:prstGeom>
          <a:solidFill>
            <a:schemeClr val="accent6">
              <a:lumMod val="20000"/>
              <a:lumOff val="80000"/>
              <a:alpha val="25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91ADA439-D17F-8C49-89DC-D28B1794CDDF}"/>
              </a:ext>
            </a:extLst>
          </p:cNvPr>
          <p:cNvSpPr/>
          <p:nvPr/>
        </p:nvSpPr>
        <p:spPr>
          <a:xfrm>
            <a:off x="2600323" y="1514191"/>
            <a:ext cx="3519577" cy="4623759"/>
          </a:xfrm>
          <a:prstGeom prst="rect">
            <a:avLst/>
          </a:prstGeom>
          <a:solidFill>
            <a:schemeClr val="accent1">
              <a:tint val="65000"/>
              <a:alpha val="25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5" name="TextBox 54">
            <a:extLst>
              <a:ext uri="{FF2B5EF4-FFF2-40B4-BE49-F238E27FC236}">
                <a16:creationId xmlns:a16="http://schemas.microsoft.com/office/drawing/2014/main" id="{4286A7D8-127B-C140-90CD-BD6A8147E48E}"/>
              </a:ext>
            </a:extLst>
          </p:cNvPr>
          <p:cNvSpPr txBox="1"/>
          <p:nvPr/>
        </p:nvSpPr>
        <p:spPr>
          <a:xfrm>
            <a:off x="3219991" y="6197629"/>
            <a:ext cx="1666030" cy="461665"/>
          </a:xfrm>
          <a:prstGeom prst="rect">
            <a:avLst/>
          </a:prstGeom>
          <a:noFill/>
        </p:spPr>
        <p:txBody>
          <a:bodyPr wrap="square" rtlCol="0">
            <a:spAutoFit/>
          </a:bodyPr>
          <a:lstStyle/>
          <a:p>
            <a:pPr algn="ctr"/>
            <a:r>
              <a:rPr lang="en-US" sz="2400" dirty="0">
                <a:solidFill>
                  <a:schemeClr val="tx1">
                    <a:lumMod val="65000"/>
                    <a:lumOff val="35000"/>
                  </a:schemeClr>
                </a:solidFill>
                <a:latin typeface="Calibri" panose="020F0502020204030204" pitchFamily="34" charset="0"/>
                <a:cs typeface="Calibri" panose="020F0502020204030204" pitchFamily="34" charset="0"/>
              </a:rPr>
              <a:t>Encoder</a:t>
            </a:r>
          </a:p>
        </p:txBody>
      </p:sp>
      <p:sp>
        <p:nvSpPr>
          <p:cNvPr id="56" name="TextBox 55">
            <a:extLst>
              <a:ext uri="{FF2B5EF4-FFF2-40B4-BE49-F238E27FC236}">
                <a16:creationId xmlns:a16="http://schemas.microsoft.com/office/drawing/2014/main" id="{561AD769-2E97-0B4F-86C7-2758C144A305}"/>
              </a:ext>
            </a:extLst>
          </p:cNvPr>
          <p:cNvSpPr txBox="1"/>
          <p:nvPr/>
        </p:nvSpPr>
        <p:spPr>
          <a:xfrm>
            <a:off x="5936167" y="6477439"/>
            <a:ext cx="1666030" cy="461665"/>
          </a:xfrm>
          <a:prstGeom prst="rect">
            <a:avLst/>
          </a:prstGeom>
          <a:noFill/>
        </p:spPr>
        <p:txBody>
          <a:bodyPr wrap="square" rtlCol="0">
            <a:spAutoFit/>
          </a:bodyPr>
          <a:lstStyle/>
          <a:p>
            <a:pPr algn="ctr"/>
            <a:r>
              <a:rPr lang="en-US" sz="2400" dirty="0">
                <a:solidFill>
                  <a:schemeClr val="tx1">
                    <a:lumMod val="65000"/>
                    <a:lumOff val="35000"/>
                  </a:schemeClr>
                </a:solidFill>
                <a:latin typeface="Calibri" panose="020F0502020204030204" pitchFamily="34" charset="0"/>
                <a:cs typeface="Calibri" panose="020F0502020204030204" pitchFamily="34" charset="0"/>
              </a:rPr>
              <a:t>Decoder</a:t>
            </a:r>
          </a:p>
        </p:txBody>
      </p:sp>
    </p:spTree>
    <p:extLst>
      <p:ext uri="{BB962C8B-B14F-4D97-AF65-F5344CB8AC3E}">
        <p14:creationId xmlns:p14="http://schemas.microsoft.com/office/powerpoint/2010/main" val="130458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250"/>
                                        <p:tgtEl>
                                          <p:spTgt spid="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dissolve">
                                      <p:cBhvr>
                                        <p:cTn id="10"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Autoencoder</a:t>
            </a:r>
            <a:endParaRPr lang="en-US" dirty="0"/>
          </a:p>
        </p:txBody>
      </p:sp>
      <p:pic>
        <p:nvPicPr>
          <p:cNvPr id="6146" name="Picture 2" descr="hotos - Le Mans School of AI (Le Mans) | Meet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566" y="1577839"/>
            <a:ext cx="9304866" cy="387843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3196165" y="5163105"/>
            <a:ext cx="579966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Unsupervised learning!</a:t>
            </a:r>
          </a:p>
        </p:txBody>
      </p:sp>
      <p:sp>
        <p:nvSpPr>
          <p:cNvPr id="5" name="Rectangle 4"/>
          <p:cNvSpPr/>
          <p:nvPr/>
        </p:nvSpPr>
        <p:spPr>
          <a:xfrm>
            <a:off x="2095500" y="6488668"/>
            <a:ext cx="8652933" cy="369332"/>
          </a:xfrm>
          <a:prstGeom prst="rect">
            <a:avLst/>
          </a:prstGeom>
        </p:spPr>
        <p:txBody>
          <a:bodyPr wrap="square">
            <a:spAutoFit/>
          </a:bodyPr>
          <a:lstStyle/>
          <a:p>
            <a:r>
              <a:rPr lang="en-US" dirty="0">
                <a:hlinkClick r:id="rId3"/>
              </a:rPr>
              <a:t>https://www.meetup.com/Le-Mans-School-of-AI/photos/29159837/477498782/</a:t>
            </a:r>
            <a:endParaRPr lang="en-US" dirty="0"/>
          </a:p>
        </p:txBody>
      </p:sp>
    </p:spTree>
    <p:extLst>
      <p:ext uri="{BB962C8B-B14F-4D97-AF65-F5344CB8AC3E}">
        <p14:creationId xmlns:p14="http://schemas.microsoft.com/office/powerpoint/2010/main" val="81926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55C03-EE53-DA46-807C-9596AB543B42}"/>
              </a:ext>
            </a:extLst>
          </p:cNvPr>
          <p:cNvSpPr>
            <a:spLocks noGrp="1"/>
          </p:cNvSpPr>
          <p:nvPr>
            <p:ph type="title"/>
          </p:nvPr>
        </p:nvSpPr>
        <p:spPr/>
        <p:txBody>
          <a:bodyPr/>
          <a:lstStyle/>
          <a:p>
            <a:r>
              <a:rPr lang="en-US" dirty="0"/>
              <a:t>Cool Stuffs for Deep Learning</a:t>
            </a:r>
          </a:p>
        </p:txBody>
      </p:sp>
      <p:sp>
        <p:nvSpPr>
          <p:cNvPr id="3" name="Text Placeholder 2">
            <a:extLst>
              <a:ext uri="{FF2B5EF4-FFF2-40B4-BE49-F238E27FC236}">
                <a16:creationId xmlns:a16="http://schemas.microsoft.com/office/drawing/2014/main" id="{BF4E13FC-92C5-2045-9261-868B35D210B2}"/>
              </a:ext>
            </a:extLst>
          </p:cNvPr>
          <p:cNvSpPr>
            <a:spLocks noGrp="1"/>
          </p:cNvSpPr>
          <p:nvPr>
            <p:ph type="body" idx="1"/>
          </p:nvPr>
        </p:nvSpPr>
        <p:spPr/>
        <p:txBody>
          <a:bodyPr/>
          <a:lstStyle/>
          <a:p>
            <a:r>
              <a:rPr lang="en-US" dirty="0"/>
              <a:t>[Safe to Skip for the exam]</a:t>
            </a:r>
          </a:p>
        </p:txBody>
      </p:sp>
    </p:spTree>
    <p:extLst>
      <p:ext uri="{BB962C8B-B14F-4D97-AF65-F5344CB8AC3E}">
        <p14:creationId xmlns:p14="http://schemas.microsoft.com/office/powerpoint/2010/main" val="845923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Adversarial Nets (GAN)</a:t>
            </a:r>
          </a:p>
        </p:txBody>
      </p:sp>
      <p:sp>
        <p:nvSpPr>
          <p:cNvPr id="3" name="Content Placeholder 2"/>
          <p:cNvSpPr>
            <a:spLocks noGrp="1"/>
          </p:cNvSpPr>
          <p:nvPr>
            <p:ph idx="1"/>
          </p:nvPr>
        </p:nvSpPr>
        <p:spPr>
          <a:xfrm>
            <a:off x="838200" y="1825625"/>
            <a:ext cx="11353800" cy="4351338"/>
          </a:xfrm>
        </p:spPr>
        <p:txBody>
          <a:bodyPr/>
          <a:lstStyle/>
          <a:p>
            <a:r>
              <a:rPr lang="en-US" dirty="0"/>
              <a:t>A Competition: Generator vs Discriminator</a:t>
            </a:r>
          </a:p>
          <a:p>
            <a:pPr lvl="1"/>
            <a:r>
              <a:rPr lang="en-US" dirty="0"/>
              <a:t>Discriminator wants to correctly classify the images (true images or not)</a:t>
            </a:r>
          </a:p>
          <a:p>
            <a:pPr lvl="1"/>
            <a:r>
              <a:rPr lang="en-US" dirty="0"/>
              <a:t>Generator wants to generate images that discriminator can’t classify</a:t>
            </a:r>
          </a:p>
        </p:txBody>
      </p:sp>
      <p:pic>
        <p:nvPicPr>
          <p:cNvPr id="4" name="Picture 3"/>
          <p:cNvPicPr>
            <a:picLocks noChangeAspect="1"/>
          </p:cNvPicPr>
          <p:nvPr/>
        </p:nvPicPr>
        <p:blipFill>
          <a:blip r:embed="rId2"/>
          <a:stretch>
            <a:fillRect/>
          </a:stretch>
        </p:blipFill>
        <p:spPr>
          <a:xfrm>
            <a:off x="1942790" y="3343801"/>
            <a:ext cx="8138301" cy="3149074"/>
          </a:xfrm>
          <a:prstGeom prst="rect">
            <a:avLst/>
          </a:prstGeom>
        </p:spPr>
      </p:pic>
      <p:sp>
        <p:nvSpPr>
          <p:cNvPr id="6" name="Rectangle 5">
            <a:extLst>
              <a:ext uri="{FF2B5EF4-FFF2-40B4-BE49-F238E27FC236}">
                <a16:creationId xmlns:a16="http://schemas.microsoft.com/office/drawing/2014/main" id="{AD324D8A-40CA-FF4D-B7CC-7E37979B07A3}"/>
              </a:ext>
            </a:extLst>
          </p:cNvPr>
          <p:cNvSpPr/>
          <p:nvPr/>
        </p:nvSpPr>
        <p:spPr>
          <a:xfrm>
            <a:off x="1620644" y="6014224"/>
            <a:ext cx="1806497" cy="646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98186-D761-4243-815B-97B47D737CA9}"/>
              </a:ext>
            </a:extLst>
          </p:cNvPr>
          <p:cNvSpPr txBox="1"/>
          <p:nvPr/>
        </p:nvSpPr>
        <p:spPr>
          <a:xfrm>
            <a:off x="4770540" y="6372832"/>
            <a:ext cx="2650919" cy="369332"/>
          </a:xfrm>
          <a:prstGeom prst="rect">
            <a:avLst/>
          </a:prstGeom>
          <a:noFill/>
        </p:spPr>
        <p:txBody>
          <a:bodyPr wrap="none" rtlCol="0">
            <a:spAutoFit/>
          </a:bodyPr>
          <a:lstStyle/>
          <a:p>
            <a:r>
              <a:rPr lang="en-US" dirty="0">
                <a:solidFill>
                  <a:schemeClr val="accent1"/>
                </a:solidFill>
              </a:rPr>
              <a:t>[Safe to Skip for the Exam]</a:t>
            </a:r>
          </a:p>
        </p:txBody>
      </p:sp>
    </p:spTree>
    <p:extLst>
      <p:ext uri="{BB962C8B-B14F-4D97-AF65-F5344CB8AC3E}">
        <p14:creationId xmlns:p14="http://schemas.microsoft.com/office/powerpoint/2010/main" val="733333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08149" y="125998"/>
            <a:ext cx="8575702" cy="5748547"/>
          </a:xfrm>
          <a:prstGeom prst="rect">
            <a:avLst/>
          </a:prstGeom>
        </p:spPr>
      </p:pic>
      <p:sp>
        <p:nvSpPr>
          <p:cNvPr id="5" name="Rectangle 4"/>
          <p:cNvSpPr/>
          <p:nvPr/>
        </p:nvSpPr>
        <p:spPr>
          <a:xfrm>
            <a:off x="2929556" y="6176963"/>
            <a:ext cx="6404830" cy="584775"/>
          </a:xfrm>
          <a:prstGeom prst="rect">
            <a:avLst/>
          </a:prstGeom>
        </p:spPr>
        <p:txBody>
          <a:bodyPr wrap="none">
            <a:spAutoFit/>
          </a:bodyPr>
          <a:lstStyle/>
          <a:p>
            <a:r>
              <a:rPr lang="en-US" sz="3200" dirty="0">
                <a:hlinkClick r:id="rId3"/>
              </a:rPr>
              <a:t>https://thisPersonDoesNotExist.com/</a:t>
            </a:r>
            <a:endParaRPr lang="en-US" sz="3200" dirty="0"/>
          </a:p>
        </p:txBody>
      </p:sp>
    </p:spTree>
    <p:extLst>
      <p:ext uri="{BB962C8B-B14F-4D97-AF65-F5344CB8AC3E}">
        <p14:creationId xmlns:p14="http://schemas.microsoft.com/office/powerpoint/2010/main" val="5581036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CAC0E-C7F7-4140-BB39-AE3BED5DF083}"/>
              </a:ext>
            </a:extLst>
          </p:cNvPr>
          <p:cNvSpPr>
            <a:spLocks noGrp="1"/>
          </p:cNvSpPr>
          <p:nvPr>
            <p:ph type="title"/>
          </p:nvPr>
        </p:nvSpPr>
        <p:spPr/>
        <p:txBody>
          <a:bodyPr/>
          <a:lstStyle/>
          <a:p>
            <a:r>
              <a:rPr lang="en-US" dirty="0"/>
              <a:t>Style Transfer </a:t>
            </a:r>
          </a:p>
        </p:txBody>
      </p:sp>
      <p:sp>
        <p:nvSpPr>
          <p:cNvPr id="3" name="Content Placeholder 2">
            <a:extLst>
              <a:ext uri="{FF2B5EF4-FFF2-40B4-BE49-F238E27FC236}">
                <a16:creationId xmlns:a16="http://schemas.microsoft.com/office/drawing/2014/main" id="{3D3019DD-9A4B-C64B-B5C4-8354FB6BF6B8}"/>
              </a:ext>
            </a:extLst>
          </p:cNvPr>
          <p:cNvSpPr>
            <a:spLocks noGrp="1"/>
          </p:cNvSpPr>
          <p:nvPr>
            <p:ph idx="1"/>
          </p:nvPr>
        </p:nvSpPr>
        <p:spPr>
          <a:xfrm>
            <a:off x="4401014" y="1825625"/>
            <a:ext cx="7627435" cy="4351338"/>
          </a:xfrm>
        </p:spPr>
        <p:txBody>
          <a:bodyPr>
            <a:normAutofit fontScale="92500"/>
          </a:bodyPr>
          <a:lstStyle/>
          <a:p>
            <a:r>
              <a:rPr lang="en-US" dirty="0"/>
              <a:t>Informal intuitions:</a:t>
            </a:r>
          </a:p>
          <a:p>
            <a:pPr lvl="1"/>
            <a:r>
              <a:rPr lang="en-US" dirty="0"/>
              <a:t>Recall that we can treat hidden layers as </a:t>
            </a:r>
            <a:r>
              <a:rPr lang="en-US" dirty="0">
                <a:solidFill>
                  <a:schemeClr val="accent2"/>
                </a:solidFill>
              </a:rPr>
              <a:t>feature transforms</a:t>
            </a:r>
          </a:p>
          <a:p>
            <a:pPr lvl="1">
              <a:lnSpc>
                <a:spcPct val="130000"/>
              </a:lnSpc>
            </a:pPr>
            <a:r>
              <a:rPr lang="en-US" dirty="0"/>
              <a:t>Deep learning is learning </a:t>
            </a:r>
            <a:r>
              <a:rPr lang="en-US" dirty="0">
                <a:solidFill>
                  <a:schemeClr val="accent2"/>
                </a:solidFill>
              </a:rPr>
              <a:t>representation</a:t>
            </a:r>
            <a:r>
              <a:rPr lang="en-US" dirty="0"/>
              <a:t> of data</a:t>
            </a:r>
          </a:p>
          <a:p>
            <a:pPr lvl="1">
              <a:lnSpc>
                <a:spcPct val="130000"/>
              </a:lnSpc>
            </a:pPr>
            <a:r>
              <a:rPr lang="en-US" dirty="0"/>
              <a:t>How to achieve style transfer:</a:t>
            </a:r>
          </a:p>
          <a:p>
            <a:pPr lvl="2">
              <a:lnSpc>
                <a:spcPct val="130000"/>
              </a:lnSpc>
            </a:pPr>
            <a:r>
              <a:rPr lang="en-US" dirty="0"/>
              <a:t>Learn a </a:t>
            </a:r>
            <a:r>
              <a:rPr lang="en-US" dirty="0">
                <a:solidFill>
                  <a:schemeClr val="accent2"/>
                </a:solidFill>
              </a:rPr>
              <a:t>content representation </a:t>
            </a:r>
            <a:r>
              <a:rPr lang="en-US" dirty="0"/>
              <a:t>for an image using hidden layers</a:t>
            </a:r>
          </a:p>
          <a:p>
            <a:pPr lvl="2">
              <a:lnSpc>
                <a:spcPct val="130000"/>
              </a:lnSpc>
            </a:pPr>
            <a:r>
              <a:rPr lang="en-US" dirty="0"/>
              <a:t>Learn a </a:t>
            </a:r>
            <a:r>
              <a:rPr lang="en-US" dirty="0">
                <a:solidFill>
                  <a:schemeClr val="accent2"/>
                </a:solidFill>
              </a:rPr>
              <a:t>style representation </a:t>
            </a:r>
            <a:r>
              <a:rPr lang="en-US" dirty="0"/>
              <a:t>for an image using hidden layers</a:t>
            </a:r>
          </a:p>
          <a:p>
            <a:pPr lvl="2">
              <a:lnSpc>
                <a:spcPct val="130000"/>
              </a:lnSpc>
            </a:pPr>
            <a:r>
              <a:rPr lang="en-US" dirty="0"/>
              <a:t>Compute an image that jointly minimizes the distance from the content image’s content representation and the style image’s style representation</a:t>
            </a:r>
          </a:p>
          <a:p>
            <a:pPr lvl="2">
              <a:lnSpc>
                <a:spcPct val="130000"/>
              </a:lnSpc>
            </a:pPr>
            <a:r>
              <a:rPr lang="en-US" dirty="0">
                <a:hlinkClick r:id="rId2"/>
              </a:rPr>
              <a:t>https://arxiv.org/pdf/1508.06576.pdf</a:t>
            </a:r>
            <a:endParaRPr lang="en-US" dirty="0"/>
          </a:p>
        </p:txBody>
      </p:sp>
      <p:pic>
        <p:nvPicPr>
          <p:cNvPr id="4" name="Picture 3" descr="A picture containing photo, different, showing, colorful&#10;&#10;Description automatically generated">
            <a:extLst>
              <a:ext uri="{FF2B5EF4-FFF2-40B4-BE49-F238E27FC236}">
                <a16:creationId xmlns:a16="http://schemas.microsoft.com/office/drawing/2014/main" id="{28BBA604-F048-4E44-878E-71CAA99F7D82}"/>
              </a:ext>
            </a:extLst>
          </p:cNvPr>
          <p:cNvPicPr>
            <a:picLocks noChangeAspect="1"/>
          </p:cNvPicPr>
          <p:nvPr/>
        </p:nvPicPr>
        <p:blipFill>
          <a:blip r:embed="rId3"/>
          <a:stretch>
            <a:fillRect/>
          </a:stretch>
        </p:blipFill>
        <p:spPr>
          <a:xfrm>
            <a:off x="501357" y="1825625"/>
            <a:ext cx="3765844" cy="4291560"/>
          </a:xfrm>
          <a:prstGeom prst="rect">
            <a:avLst/>
          </a:prstGeom>
        </p:spPr>
      </p:pic>
      <p:sp>
        <p:nvSpPr>
          <p:cNvPr id="5" name="TextBox 4">
            <a:extLst>
              <a:ext uri="{FF2B5EF4-FFF2-40B4-BE49-F238E27FC236}">
                <a16:creationId xmlns:a16="http://schemas.microsoft.com/office/drawing/2014/main" id="{B6F841B9-AF83-C24A-A167-302747D1A8C1}"/>
              </a:ext>
            </a:extLst>
          </p:cNvPr>
          <p:cNvSpPr txBox="1"/>
          <p:nvPr/>
        </p:nvSpPr>
        <p:spPr>
          <a:xfrm>
            <a:off x="4770540" y="6372832"/>
            <a:ext cx="2650919" cy="369332"/>
          </a:xfrm>
          <a:prstGeom prst="rect">
            <a:avLst/>
          </a:prstGeom>
          <a:noFill/>
        </p:spPr>
        <p:txBody>
          <a:bodyPr wrap="none" rtlCol="0">
            <a:spAutoFit/>
          </a:bodyPr>
          <a:lstStyle/>
          <a:p>
            <a:r>
              <a:rPr lang="en-US" dirty="0">
                <a:solidFill>
                  <a:schemeClr val="accent1"/>
                </a:solidFill>
              </a:rPr>
              <a:t>[Safe to Skip for the Exam]</a:t>
            </a:r>
          </a:p>
        </p:txBody>
      </p:sp>
    </p:spTree>
    <p:extLst>
      <p:ext uri="{BB962C8B-B14F-4D97-AF65-F5344CB8AC3E}">
        <p14:creationId xmlns:p14="http://schemas.microsoft.com/office/powerpoint/2010/main" val="216405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691D-8447-534C-8A3C-3C0FE78DE4A7}"/>
              </a:ext>
            </a:extLst>
          </p:cNvPr>
          <p:cNvSpPr>
            <a:spLocks noGrp="1"/>
          </p:cNvSpPr>
          <p:nvPr>
            <p:ph type="title"/>
          </p:nvPr>
        </p:nvSpPr>
        <p:spPr/>
        <p:txBody>
          <a:bodyPr/>
          <a:lstStyle/>
          <a:p>
            <a:r>
              <a:rPr lang="en-US" dirty="0"/>
              <a:t>Machine Learning Life Cycle</a:t>
            </a:r>
          </a:p>
        </p:txBody>
      </p:sp>
      <p:sp>
        <p:nvSpPr>
          <p:cNvPr id="3" name="Text Placeholder 2">
            <a:extLst>
              <a:ext uri="{FF2B5EF4-FFF2-40B4-BE49-F238E27FC236}">
                <a16:creationId xmlns:a16="http://schemas.microsoft.com/office/drawing/2014/main" id="{20102B64-DEBF-9140-9F33-8D8DD40A09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32108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Forward Propagation (evaluate </a:t>
                </a:r>
                <a14:m>
                  <m:oMath xmlns:m="http://schemas.openxmlformats.org/officeDocument/2006/math">
                    <m:r>
                      <a:rPr lang="en-US" b="0" i="1" smtClean="0">
                        <a:solidFill>
                          <a:schemeClr val="accent1"/>
                        </a:solidFill>
                        <a:latin typeface="Cambria Math" charset="0"/>
                      </a:rPr>
                      <m:t>h</m:t>
                    </m:r>
                    <m:r>
                      <a:rPr lang="en-US" b="0" i="1" smtClean="0">
                        <a:solidFill>
                          <a:schemeClr val="accent1"/>
                        </a:solidFill>
                        <a:latin typeface="Cambria Math" charset="0"/>
                      </a:rPr>
                      <m:t>(</m:t>
                    </m:r>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charset="0"/>
                          </a:rPr>
                          <m:t>𝑥</m:t>
                        </m:r>
                      </m:e>
                    </m:acc>
                    <m:r>
                      <a:rPr lang="en-US" b="0" i="1" smtClean="0">
                        <a:solidFill>
                          <a:schemeClr val="accent1"/>
                        </a:solidFill>
                        <a:latin typeface="Cambria Math" charset="0"/>
                      </a:rPr>
                      <m:t>)</m:t>
                    </m:r>
                  </m:oMath>
                </a14:m>
                <a:r>
                  <a:rPr lang="en-US" dirty="0"/>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NN hypothesis </a:t>
                </a:r>
                <a14:m>
                  <m:oMath xmlns:m="http://schemas.openxmlformats.org/officeDocument/2006/math">
                    <m:r>
                      <a:rPr lang="en-US" b="0" i="1" smtClean="0">
                        <a:solidFill>
                          <a:schemeClr val="accent1"/>
                        </a:solidFill>
                        <a:latin typeface="Cambria Math" charset="0"/>
                      </a:rPr>
                      <m:t>h</m:t>
                    </m:r>
                  </m:oMath>
                </a14:m>
                <a:r>
                  <a:rPr lang="en-US" dirty="0">
                    <a:solidFill>
                      <a:schemeClr val="accent1"/>
                    </a:solidFill>
                  </a:rPr>
                  <a:t> </a:t>
                </a:r>
                <a:r>
                  <a:rPr lang="en-US" dirty="0"/>
                  <a:t>is characterized by </a:t>
                </a:r>
                <a14:m>
                  <m:oMath xmlns:m="http://schemas.openxmlformats.org/officeDocument/2006/math">
                    <m:d>
                      <m:dPr>
                        <m:begChr m:val="{"/>
                        <m:endChr m:val="}"/>
                        <m:ctrlPr>
                          <a:rPr lang="en-US" b="0" i="1" smtClean="0">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oMath>
                </a14:m>
                <a:r>
                  <a:rPr lang="en-US" dirty="0"/>
                  <a:t>   </a:t>
                </a:r>
              </a:p>
              <a:p>
                <a:r>
                  <a:rPr lang="en-US" dirty="0"/>
                  <a:t>How to evaluate </a:t>
                </a:r>
                <a14:m>
                  <m:oMath xmlns:m="http://schemas.openxmlformats.org/officeDocument/2006/math">
                    <m:r>
                      <a:rPr lang="en-US" b="0" i="1" smtClean="0">
                        <a:solidFill>
                          <a:schemeClr val="accent1"/>
                        </a:solidFill>
                        <a:latin typeface="Cambria Math" charset="0"/>
                      </a:rPr>
                      <m:t>h</m:t>
                    </m:r>
                    <m:r>
                      <a:rPr lang="en-US" b="0" i="1" smtClean="0">
                        <a:solidFill>
                          <a:schemeClr val="accent1"/>
                        </a:solidFill>
                        <a:latin typeface="Cambria Math" charset="0"/>
                      </a:rPr>
                      <m:t>(</m:t>
                    </m:r>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charset="0"/>
                          </a:rPr>
                          <m:t>𝑥</m:t>
                        </m:r>
                      </m:e>
                    </m:acc>
                    <m:r>
                      <a:rPr lang="en-US" b="0" i="1" smtClean="0">
                        <a:solidFill>
                          <a:schemeClr val="accent1"/>
                        </a:solidFill>
                        <a:latin typeface="Cambria Math" charset="0"/>
                      </a:rPr>
                      <m:t>)</m:t>
                    </m:r>
                  </m:oMath>
                </a14:m>
                <a:r>
                  <a:rPr lang="en-US" dirty="0">
                    <a:solidFill>
                      <a:schemeClr val="accent1"/>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86"/>
                </a:stretch>
              </a:blipFill>
            </p:spPr>
            <p:txBody>
              <a:bodyPr/>
              <a:lstStyle/>
              <a:p>
                <a:r>
                  <a:rPr lang="en-US">
                    <a:noFill/>
                  </a:rPr>
                  <a:t> </a:t>
                </a:r>
              </a:p>
            </p:txBody>
          </p:sp>
        </mc:Fallback>
      </mc:AlternateContent>
      <p:pic>
        <p:nvPicPr>
          <p:cNvPr id="4" name="Picture 3"/>
          <p:cNvPicPr>
            <a:picLocks noChangeAspect="1"/>
          </p:cNvPicPr>
          <p:nvPr/>
        </p:nvPicPr>
        <p:blipFill>
          <a:blip r:embed="rId5"/>
          <a:stretch>
            <a:fillRect/>
          </a:stretch>
        </p:blipFill>
        <p:spPr>
          <a:xfrm>
            <a:off x="1378634" y="2940814"/>
            <a:ext cx="9031458" cy="942043"/>
          </a:xfrm>
          <a:prstGeom prst="rect">
            <a:avLst/>
          </a:prstGeom>
        </p:spPr>
      </p:pic>
      <p:pic>
        <p:nvPicPr>
          <p:cNvPr id="5" name="Picture 4"/>
          <p:cNvPicPr>
            <a:picLocks noChangeAspect="1"/>
          </p:cNvPicPr>
          <p:nvPr/>
        </p:nvPicPr>
        <p:blipFill>
          <a:blip r:embed="rId6"/>
          <a:stretch>
            <a:fillRect/>
          </a:stretch>
        </p:blipFill>
        <p:spPr>
          <a:xfrm>
            <a:off x="1190715" y="4012827"/>
            <a:ext cx="5474961" cy="2568839"/>
          </a:xfrm>
          <a:prstGeom prst="rect">
            <a:avLst/>
          </a:prstGeom>
        </p:spPr>
      </p:pic>
      <mc:AlternateContent xmlns:mc="http://schemas.openxmlformats.org/markup-compatibility/2006" xmlns:a14="http://schemas.microsoft.com/office/drawing/2010/main">
        <mc:Choice Requires="a14">
          <p:sp>
            <p:nvSpPr>
              <p:cNvPr id="6" name="Rounded Rectangle 5"/>
              <p:cNvSpPr/>
              <p:nvPr/>
            </p:nvSpPr>
            <p:spPr>
              <a:xfrm>
                <a:off x="7227654" y="5243857"/>
                <a:ext cx="4555067" cy="1574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Given weights </a:t>
                </a:r>
                <a14:m>
                  <m:oMath xmlns:m="http://schemas.openxmlformats.org/officeDocument/2006/math">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𝑖</m:t>
                        </m:r>
                        <m:r>
                          <a:rPr lang="en-US" sz="2400" b="0" i="1" smtClean="0">
                            <a:solidFill>
                              <a:schemeClr val="accent1"/>
                            </a:solidFill>
                            <a:latin typeface="Cambria Math" charset="0"/>
                          </a:rPr>
                          <m:t>,</m:t>
                        </m:r>
                        <m:r>
                          <a:rPr lang="en-US" sz="2400" b="0" i="1" smtClean="0">
                            <a:solidFill>
                              <a:schemeClr val="accent1"/>
                            </a:solidFill>
                            <a:latin typeface="Cambria Math" charset="0"/>
                          </a:rPr>
                          <m:t>𝑗</m:t>
                        </m:r>
                      </m:sub>
                      <m:sup>
                        <m:r>
                          <a:rPr lang="en-US" sz="2400" b="0" i="1" smtClean="0">
                            <a:solidFill>
                              <a:schemeClr val="accent1"/>
                            </a:solidFill>
                            <a:latin typeface="Cambria Math" charset="0"/>
                          </a:rPr>
                          <m:t>(ℓ)</m:t>
                        </m:r>
                      </m:sup>
                    </m:sSubSup>
                  </m:oMath>
                </a14:m>
                <a:r>
                  <a:rPr lang="en-US" sz="2400" dirty="0"/>
                  <a:t> and </a:t>
                </a:r>
                <a14:m>
                  <m:oMath xmlns:m="http://schemas.openxmlformats.org/officeDocument/2006/math">
                    <m:sSup>
                      <m:sSupPr>
                        <m:ctrlPr>
                          <a:rPr lang="en-US" sz="2400" b="0" i="1" dirty="0" smtClean="0">
                            <a:solidFill>
                              <a:schemeClr val="accent1"/>
                            </a:solidFill>
                            <a:latin typeface="Cambria Math" panose="02040503050406030204" pitchFamily="18" charset="0"/>
                          </a:rPr>
                        </m:ctrlPr>
                      </m:sSupPr>
                      <m:e>
                        <m:acc>
                          <m:accPr>
                            <m:chr m:val="⃗"/>
                            <m:ctrlPr>
                              <a:rPr lang="en-US" sz="2400" b="0" i="1" smtClean="0">
                                <a:solidFill>
                                  <a:schemeClr val="accent1"/>
                                </a:solidFill>
                                <a:latin typeface="Cambria Math" panose="02040503050406030204" pitchFamily="18" charset="0"/>
                              </a:rPr>
                            </m:ctrlPr>
                          </m:accPr>
                          <m:e>
                            <m:r>
                              <a:rPr lang="en-US" sz="2400" b="0" i="1" smtClean="0">
                                <a:solidFill>
                                  <a:schemeClr val="accent1"/>
                                </a:solidFill>
                                <a:latin typeface="Cambria Math" charset="0"/>
                              </a:rPr>
                              <m:t>𝑥</m:t>
                            </m:r>
                          </m:e>
                        </m:acc>
                      </m:e>
                      <m:sup>
                        <m:r>
                          <a:rPr lang="en-US" sz="2400" b="0" i="1" dirty="0" smtClean="0">
                            <a:solidFill>
                              <a:schemeClr val="accent1"/>
                            </a:solidFill>
                            <a:latin typeface="Cambria Math" charset="0"/>
                          </a:rPr>
                          <m:t>(0)</m:t>
                        </m:r>
                      </m:sup>
                    </m:sSup>
                    <m:r>
                      <a:rPr lang="en-US" sz="2400" b="0" i="1" dirty="0" smtClean="0">
                        <a:solidFill>
                          <a:schemeClr val="accent1"/>
                        </a:solidFill>
                        <a:latin typeface="Cambria Math" charset="0"/>
                      </a:rPr>
                      <m:t>=</m:t>
                    </m:r>
                    <m:acc>
                      <m:accPr>
                        <m:chr m:val="⃗"/>
                        <m:ctrlPr>
                          <a:rPr lang="en-US" sz="2400" b="0" i="1" dirty="0" smtClean="0">
                            <a:solidFill>
                              <a:schemeClr val="accent1"/>
                            </a:solidFill>
                            <a:latin typeface="Cambria Math" panose="02040503050406030204" pitchFamily="18" charset="0"/>
                          </a:rPr>
                        </m:ctrlPr>
                      </m:accPr>
                      <m:e>
                        <m:r>
                          <a:rPr lang="en-US" sz="2400" b="0" i="1" dirty="0" smtClean="0">
                            <a:solidFill>
                              <a:schemeClr val="accent1"/>
                            </a:solidFill>
                            <a:latin typeface="Cambria Math" charset="0"/>
                          </a:rPr>
                          <m:t>𝑥</m:t>
                        </m:r>
                      </m:e>
                    </m:acc>
                  </m:oMath>
                </a14:m>
                <a:r>
                  <a:rPr lang="en-US" sz="2400" dirty="0"/>
                  <a:t>, we can calculate all </a:t>
                </a:r>
                <a14:m>
                  <m:oMath xmlns:m="http://schemas.openxmlformats.org/officeDocument/2006/math">
                    <m:sSup>
                      <m:sSupPr>
                        <m:ctrlPr>
                          <a:rPr lang="en-US" sz="2400" b="0" i="1" smtClean="0">
                            <a:solidFill>
                              <a:schemeClr val="accent1"/>
                            </a:solidFill>
                            <a:latin typeface="Cambria Math" panose="02040503050406030204" pitchFamily="18" charset="0"/>
                          </a:rPr>
                        </m:ctrlPr>
                      </m:sSupPr>
                      <m:e>
                        <m:acc>
                          <m:accPr>
                            <m:chr m:val="⃗"/>
                            <m:ctrlPr>
                              <a:rPr lang="en-US" sz="2400" b="0" i="1" smtClean="0">
                                <a:solidFill>
                                  <a:schemeClr val="accent1"/>
                                </a:solidFill>
                                <a:latin typeface="Cambria Math" panose="02040503050406030204" pitchFamily="18" charset="0"/>
                              </a:rPr>
                            </m:ctrlPr>
                          </m:accPr>
                          <m:e>
                            <m:r>
                              <a:rPr lang="en-US" sz="2400" b="0" i="1" smtClean="0">
                                <a:solidFill>
                                  <a:schemeClr val="accent1"/>
                                </a:solidFill>
                                <a:latin typeface="Cambria Math" charset="0"/>
                              </a:rPr>
                              <m:t>𝑥</m:t>
                            </m:r>
                          </m:e>
                        </m:acc>
                      </m:e>
                      <m:sup>
                        <m:d>
                          <m:dPr>
                            <m:ctrlPr>
                              <a:rPr lang="en-US" sz="2400" b="0" i="1" dirty="0" smtClean="0">
                                <a:solidFill>
                                  <a:schemeClr val="accent1"/>
                                </a:solidFill>
                                <a:latin typeface="Cambria Math" panose="02040503050406030204" pitchFamily="18" charset="0"/>
                              </a:rPr>
                            </m:ctrlPr>
                          </m:dPr>
                          <m:e>
                            <m:r>
                              <a:rPr lang="en-US" sz="2400" b="0" i="1" dirty="0" smtClean="0">
                                <a:solidFill>
                                  <a:schemeClr val="accent1"/>
                                </a:solidFill>
                                <a:latin typeface="Cambria Math" charset="0"/>
                              </a:rPr>
                              <m:t>ℓ</m:t>
                            </m:r>
                          </m:e>
                        </m:d>
                      </m:sup>
                    </m:sSup>
                  </m:oMath>
                </a14:m>
                <a:r>
                  <a:rPr lang="en-US" sz="2400" dirty="0"/>
                  <a:t> and </a:t>
                </a:r>
                <a14:m>
                  <m:oMath xmlns:m="http://schemas.openxmlformats.org/officeDocument/2006/math">
                    <m:sSup>
                      <m:sSupPr>
                        <m:ctrlPr>
                          <a:rPr lang="en-US" sz="2400" b="0" i="1" smtClean="0">
                            <a:solidFill>
                              <a:schemeClr val="accent1"/>
                            </a:solidFill>
                            <a:latin typeface="Cambria Math" panose="02040503050406030204" pitchFamily="18" charset="0"/>
                          </a:rPr>
                        </m:ctrlPr>
                      </m:sSupPr>
                      <m:e>
                        <m:acc>
                          <m:accPr>
                            <m:chr m:val="⃗"/>
                            <m:ctrlPr>
                              <a:rPr lang="en-US" sz="2400" b="0" i="1" smtClean="0">
                                <a:solidFill>
                                  <a:schemeClr val="accent1"/>
                                </a:solidFill>
                                <a:latin typeface="Cambria Math" panose="02040503050406030204" pitchFamily="18" charset="0"/>
                              </a:rPr>
                            </m:ctrlPr>
                          </m:accPr>
                          <m:e>
                            <m:r>
                              <a:rPr lang="en-US" sz="2400" b="0" i="1" smtClean="0">
                                <a:solidFill>
                                  <a:schemeClr val="accent1"/>
                                </a:solidFill>
                                <a:latin typeface="Cambria Math" charset="0"/>
                              </a:rPr>
                              <m:t>𝑠</m:t>
                            </m:r>
                          </m:e>
                        </m:acc>
                      </m:e>
                      <m:sup>
                        <m:r>
                          <a:rPr lang="en-US" sz="2400" b="0" i="1" dirty="0" smtClean="0">
                            <a:solidFill>
                              <a:schemeClr val="accent1"/>
                            </a:solidFill>
                            <a:latin typeface="Cambria Math" charset="0"/>
                          </a:rPr>
                          <m:t>(ℓ)</m:t>
                        </m:r>
                      </m:sup>
                    </m:sSup>
                  </m:oMath>
                </a14:m>
                <a:r>
                  <a:rPr lang="en-US" sz="2400" dirty="0">
                    <a:solidFill>
                      <a:schemeClr val="accent1"/>
                    </a:solidFill>
                  </a:rPr>
                  <a:t> </a:t>
                </a:r>
                <a:r>
                  <a:rPr lang="en-US" sz="2400" dirty="0"/>
                  <a:t>through forward propagation.</a:t>
                </a:r>
              </a:p>
            </p:txBody>
          </p:sp>
        </mc:Choice>
        <mc:Fallback xmlns="">
          <p:sp>
            <p:nvSpPr>
              <p:cNvPr id="6" name="Rounded Rectangle 5"/>
              <p:cNvSpPr>
                <a:spLocks noRot="1" noChangeAspect="1" noMove="1" noResize="1" noEditPoints="1" noAdjustHandles="1" noChangeArrowheads="1" noChangeShapeType="1" noTextEdit="1"/>
              </p:cNvSpPr>
              <p:nvPr/>
            </p:nvSpPr>
            <p:spPr>
              <a:xfrm>
                <a:off x="7227654" y="5243857"/>
                <a:ext cx="4555067" cy="1574800"/>
              </a:xfrm>
              <a:prstGeom prst="roundRect">
                <a:avLst/>
              </a:prstGeom>
              <a:blipFill>
                <a:blip r:embed="rId7"/>
                <a:stretch>
                  <a:fillRect r="-554" b="-158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7A64618D-0E9E-8E43-8180-F488B0217028}"/>
              </a:ext>
            </a:extLst>
          </p:cNvPr>
          <p:cNvGrpSpPr/>
          <p:nvPr/>
        </p:nvGrpSpPr>
        <p:grpSpPr>
          <a:xfrm>
            <a:off x="7852707" y="3429000"/>
            <a:ext cx="2871450" cy="1770988"/>
            <a:chOff x="7179730" y="1825247"/>
            <a:chExt cx="4638348" cy="2821176"/>
          </a:xfrm>
        </p:grpSpPr>
        <p:grpSp>
          <p:nvGrpSpPr>
            <p:cNvPr id="8" name="Group 7">
              <a:extLst>
                <a:ext uri="{FF2B5EF4-FFF2-40B4-BE49-F238E27FC236}">
                  <a16:creationId xmlns:a16="http://schemas.microsoft.com/office/drawing/2014/main" id="{861D9DA4-1501-0248-84B5-7A26F51D544F}"/>
                </a:ext>
              </a:extLst>
            </p:cNvPr>
            <p:cNvGrpSpPr/>
            <p:nvPr/>
          </p:nvGrpSpPr>
          <p:grpSpPr>
            <a:xfrm>
              <a:off x="7179730" y="1825247"/>
              <a:ext cx="4622025" cy="2821176"/>
              <a:chOff x="-35994" y="4014385"/>
              <a:chExt cx="7589980" cy="4675831"/>
            </a:xfrm>
          </p:grpSpPr>
          <p:pic>
            <p:nvPicPr>
              <p:cNvPr id="10" name="Picture 9">
                <a:extLst>
                  <a:ext uri="{FF2B5EF4-FFF2-40B4-BE49-F238E27FC236}">
                    <a16:creationId xmlns:a16="http://schemas.microsoft.com/office/drawing/2014/main" id="{977CBD2A-9B59-8640-9E70-E2E05B84593B}"/>
                  </a:ext>
                </a:extLst>
              </p:cNvPr>
              <p:cNvPicPr>
                <a:picLocks noChangeAspect="1"/>
              </p:cNvPicPr>
              <p:nvPr/>
            </p:nvPicPr>
            <p:blipFill>
              <a:blip r:embed="rId8"/>
              <a:stretch>
                <a:fillRect/>
              </a:stretch>
            </p:blipFill>
            <p:spPr>
              <a:xfrm>
                <a:off x="-35994" y="4684805"/>
                <a:ext cx="7264426" cy="4005411"/>
              </a:xfrm>
              <a:prstGeom prst="rect">
                <a:avLst/>
              </a:prstGeom>
            </p:spPr>
          </p:pic>
          <p:sp>
            <p:nvSpPr>
              <p:cNvPr id="11" name="Rounded Rectangle 10">
                <a:extLst>
                  <a:ext uri="{FF2B5EF4-FFF2-40B4-BE49-F238E27FC236}">
                    <a16:creationId xmlns:a16="http://schemas.microsoft.com/office/drawing/2014/main" id="{04BC58B6-365D-E748-9DC4-D1D833AEA455}"/>
                  </a:ext>
                </a:extLst>
              </p:cNvPr>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6DF067C-B1B3-2B44-A93D-FA2D3F2D1C0C}"/>
                </a:ext>
              </a:extLst>
            </p:cNvPr>
            <p:cNvSpPr/>
            <p:nvPr/>
          </p:nvSpPr>
          <p:spPr>
            <a:xfrm>
              <a:off x="10666611" y="3438085"/>
              <a:ext cx="11514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303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74207"/>
            <a:ext cx="10515600" cy="1325563"/>
          </a:xfrm>
        </p:spPr>
        <p:txBody>
          <a:bodyPr/>
          <a:lstStyle/>
          <a:p>
            <a:r>
              <a:rPr lang="en-US" dirty="0"/>
              <a:t>Machine Learning Lifecycle</a:t>
            </a:r>
          </a:p>
        </p:txBody>
      </p:sp>
      <p:sp>
        <p:nvSpPr>
          <p:cNvPr id="5" name="TextBox 4"/>
          <p:cNvSpPr txBox="1"/>
          <p:nvPr/>
        </p:nvSpPr>
        <p:spPr>
          <a:xfrm>
            <a:off x="6607835" y="4661169"/>
            <a:ext cx="3009093" cy="584775"/>
          </a:xfrm>
          <a:prstGeom prst="rect">
            <a:avLst/>
          </a:prstGeom>
          <a:noFill/>
        </p:spPr>
        <p:txBody>
          <a:bodyPr wrap="none" rtlCol="0">
            <a:spAutoFit/>
          </a:bodyPr>
          <a:lstStyle/>
          <a:p>
            <a:r>
              <a:rPr lang="en-US" sz="3200" dirty="0"/>
              <a:t>Model Definition</a:t>
            </a:r>
          </a:p>
        </p:txBody>
      </p:sp>
      <p:sp>
        <p:nvSpPr>
          <p:cNvPr id="6" name="TextBox 5"/>
          <p:cNvSpPr txBox="1"/>
          <p:nvPr/>
        </p:nvSpPr>
        <p:spPr>
          <a:xfrm>
            <a:off x="4827864" y="5909718"/>
            <a:ext cx="1507144" cy="584775"/>
          </a:xfrm>
          <a:prstGeom prst="rect">
            <a:avLst/>
          </a:prstGeom>
          <a:noFill/>
        </p:spPr>
        <p:txBody>
          <a:bodyPr wrap="none" rtlCol="0">
            <a:spAutoFit/>
          </a:bodyPr>
          <a:lstStyle/>
          <a:p>
            <a:r>
              <a:rPr lang="en-US" sz="3200"/>
              <a:t>Training</a:t>
            </a:r>
          </a:p>
        </p:txBody>
      </p:sp>
      <p:sp>
        <p:nvSpPr>
          <p:cNvPr id="7" name="TextBox 6"/>
          <p:cNvSpPr txBox="1"/>
          <p:nvPr/>
        </p:nvSpPr>
        <p:spPr>
          <a:xfrm>
            <a:off x="2726578" y="4661169"/>
            <a:ext cx="1351139" cy="584775"/>
          </a:xfrm>
          <a:prstGeom prst="rect">
            <a:avLst/>
          </a:prstGeom>
          <a:noFill/>
        </p:spPr>
        <p:txBody>
          <a:bodyPr wrap="none" rtlCol="0">
            <a:spAutoFit/>
          </a:bodyPr>
          <a:lstStyle/>
          <a:p>
            <a:r>
              <a:rPr lang="en-US" sz="3200"/>
              <a:t>Testing</a:t>
            </a:r>
            <a:endParaRPr lang="en-US" sz="3200" dirty="0"/>
          </a:p>
        </p:txBody>
      </p:sp>
      <p:sp>
        <p:nvSpPr>
          <p:cNvPr id="8" name="TextBox 7"/>
          <p:cNvSpPr txBox="1"/>
          <p:nvPr/>
        </p:nvSpPr>
        <p:spPr>
          <a:xfrm>
            <a:off x="6607834" y="3098411"/>
            <a:ext cx="3697679" cy="584775"/>
          </a:xfrm>
          <a:prstGeom prst="rect">
            <a:avLst/>
          </a:prstGeom>
          <a:noFill/>
        </p:spPr>
        <p:txBody>
          <a:bodyPr wrap="none" rtlCol="0">
            <a:spAutoFit/>
          </a:bodyPr>
          <a:lstStyle/>
          <a:p>
            <a:r>
              <a:rPr lang="en-US" sz="3200" dirty="0"/>
              <a:t>Dataset Construction</a:t>
            </a:r>
          </a:p>
        </p:txBody>
      </p:sp>
      <p:sp>
        <p:nvSpPr>
          <p:cNvPr id="9" name="TextBox 8"/>
          <p:cNvSpPr txBox="1"/>
          <p:nvPr/>
        </p:nvSpPr>
        <p:spPr>
          <a:xfrm>
            <a:off x="6078747" y="1569047"/>
            <a:ext cx="2638864" cy="584775"/>
          </a:xfrm>
          <a:prstGeom prst="rect">
            <a:avLst/>
          </a:prstGeom>
          <a:noFill/>
        </p:spPr>
        <p:txBody>
          <a:bodyPr wrap="none" rtlCol="0">
            <a:spAutoFit/>
          </a:bodyPr>
          <a:lstStyle/>
          <a:p>
            <a:r>
              <a:rPr lang="en-US" sz="3200" dirty="0"/>
              <a:t>Task Definition</a:t>
            </a:r>
          </a:p>
        </p:txBody>
      </p:sp>
      <p:sp>
        <p:nvSpPr>
          <p:cNvPr id="10" name="TextBox 9"/>
          <p:cNvSpPr txBox="1"/>
          <p:nvPr/>
        </p:nvSpPr>
        <p:spPr>
          <a:xfrm>
            <a:off x="2538107" y="3080879"/>
            <a:ext cx="2235548" cy="584775"/>
          </a:xfrm>
          <a:prstGeom prst="rect">
            <a:avLst/>
          </a:prstGeom>
          <a:noFill/>
        </p:spPr>
        <p:txBody>
          <a:bodyPr wrap="none" rtlCol="0">
            <a:spAutoFit/>
          </a:bodyPr>
          <a:lstStyle/>
          <a:p>
            <a:r>
              <a:rPr lang="en-US" sz="3200"/>
              <a:t>Deployment</a:t>
            </a:r>
            <a:endParaRPr lang="en-US" sz="3200" dirty="0"/>
          </a:p>
        </p:txBody>
      </p:sp>
      <p:sp>
        <p:nvSpPr>
          <p:cNvPr id="11" name="TextBox 10"/>
          <p:cNvSpPr txBox="1"/>
          <p:nvPr/>
        </p:nvSpPr>
        <p:spPr>
          <a:xfrm>
            <a:off x="3297561" y="1548813"/>
            <a:ext cx="1764266" cy="584775"/>
          </a:xfrm>
          <a:prstGeom prst="rect">
            <a:avLst/>
          </a:prstGeom>
          <a:noFill/>
        </p:spPr>
        <p:txBody>
          <a:bodyPr wrap="none" rtlCol="0">
            <a:spAutoFit/>
          </a:bodyPr>
          <a:lstStyle/>
          <a:p>
            <a:r>
              <a:rPr lang="en-US" sz="3200" dirty="0"/>
              <a:t>Feedback</a:t>
            </a:r>
          </a:p>
        </p:txBody>
      </p:sp>
      <p:sp>
        <p:nvSpPr>
          <p:cNvPr id="15" name="Right Arrow 14"/>
          <p:cNvSpPr/>
          <p:nvPr/>
        </p:nvSpPr>
        <p:spPr>
          <a:xfrm rot="2467401">
            <a:off x="7346335" y="2398690"/>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5400000">
            <a:off x="7574596" y="4011149"/>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8853838">
            <a:off x="6481370" y="5681457"/>
            <a:ext cx="1636216"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3148394">
            <a:off x="3306081" y="5587499"/>
            <a:ext cx="1244502"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2972215" y="3910328"/>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060871">
            <a:off x="3332566" y="2389475"/>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061827" y="1666505"/>
            <a:ext cx="1016920" cy="388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2467401">
            <a:off x="7346335" y="2410157"/>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5400000">
            <a:off x="7574596" y="4022616"/>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8853838">
            <a:off x="6481370" y="5692924"/>
            <a:ext cx="1636216"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13148394">
            <a:off x="3306081" y="5598966"/>
            <a:ext cx="1244502"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6200000">
            <a:off x="2972215" y="3921795"/>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9060871">
            <a:off x="3332566" y="2400942"/>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5061827" y="1677972"/>
            <a:ext cx="1016920" cy="38839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04033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74207"/>
            <a:ext cx="10515600" cy="1325563"/>
          </a:xfrm>
        </p:spPr>
        <p:txBody>
          <a:bodyPr/>
          <a:lstStyle/>
          <a:p>
            <a:r>
              <a:rPr lang="en-US" dirty="0"/>
              <a:t>Machine Learning Lifecycle</a:t>
            </a:r>
          </a:p>
        </p:txBody>
      </p:sp>
      <p:sp>
        <p:nvSpPr>
          <p:cNvPr id="5" name="TextBox 4"/>
          <p:cNvSpPr txBox="1"/>
          <p:nvPr/>
        </p:nvSpPr>
        <p:spPr>
          <a:xfrm>
            <a:off x="6607835" y="4661169"/>
            <a:ext cx="3009093" cy="584775"/>
          </a:xfrm>
          <a:prstGeom prst="rect">
            <a:avLst/>
          </a:prstGeom>
          <a:noFill/>
        </p:spPr>
        <p:txBody>
          <a:bodyPr wrap="none" rtlCol="0">
            <a:spAutoFit/>
          </a:bodyPr>
          <a:lstStyle/>
          <a:p>
            <a:r>
              <a:rPr lang="en-US" sz="3200" dirty="0">
                <a:solidFill>
                  <a:srgbClr val="FF0000"/>
                </a:solidFill>
              </a:rPr>
              <a:t>Model Definition</a:t>
            </a:r>
          </a:p>
        </p:txBody>
      </p:sp>
      <p:sp>
        <p:nvSpPr>
          <p:cNvPr id="6" name="TextBox 5"/>
          <p:cNvSpPr txBox="1"/>
          <p:nvPr/>
        </p:nvSpPr>
        <p:spPr>
          <a:xfrm>
            <a:off x="4827864" y="5909718"/>
            <a:ext cx="1507144" cy="584775"/>
          </a:xfrm>
          <a:prstGeom prst="rect">
            <a:avLst/>
          </a:prstGeom>
          <a:noFill/>
        </p:spPr>
        <p:txBody>
          <a:bodyPr wrap="none" rtlCol="0">
            <a:spAutoFit/>
          </a:bodyPr>
          <a:lstStyle/>
          <a:p>
            <a:r>
              <a:rPr lang="en-US" sz="3200" dirty="0">
                <a:solidFill>
                  <a:srgbClr val="FF0000"/>
                </a:solidFill>
              </a:rPr>
              <a:t>Training</a:t>
            </a:r>
          </a:p>
        </p:txBody>
      </p:sp>
      <p:sp>
        <p:nvSpPr>
          <p:cNvPr id="7" name="TextBox 6"/>
          <p:cNvSpPr txBox="1"/>
          <p:nvPr/>
        </p:nvSpPr>
        <p:spPr>
          <a:xfrm>
            <a:off x="2726578" y="4661169"/>
            <a:ext cx="1351139" cy="584775"/>
          </a:xfrm>
          <a:prstGeom prst="rect">
            <a:avLst/>
          </a:prstGeom>
          <a:noFill/>
        </p:spPr>
        <p:txBody>
          <a:bodyPr wrap="none" rtlCol="0">
            <a:spAutoFit/>
          </a:bodyPr>
          <a:lstStyle/>
          <a:p>
            <a:r>
              <a:rPr lang="en-US" sz="3200" dirty="0">
                <a:solidFill>
                  <a:srgbClr val="FF0000"/>
                </a:solidFill>
              </a:rPr>
              <a:t>Testing</a:t>
            </a:r>
          </a:p>
        </p:txBody>
      </p:sp>
      <p:sp>
        <p:nvSpPr>
          <p:cNvPr id="8" name="TextBox 7"/>
          <p:cNvSpPr txBox="1"/>
          <p:nvPr/>
        </p:nvSpPr>
        <p:spPr>
          <a:xfrm>
            <a:off x="6607834" y="3098411"/>
            <a:ext cx="3697679" cy="584775"/>
          </a:xfrm>
          <a:prstGeom prst="rect">
            <a:avLst/>
          </a:prstGeom>
          <a:noFill/>
        </p:spPr>
        <p:txBody>
          <a:bodyPr wrap="none" rtlCol="0">
            <a:spAutoFit/>
          </a:bodyPr>
          <a:lstStyle/>
          <a:p>
            <a:r>
              <a:rPr lang="en-US" sz="3200" dirty="0"/>
              <a:t>Dataset Construction</a:t>
            </a:r>
          </a:p>
        </p:txBody>
      </p:sp>
      <p:sp>
        <p:nvSpPr>
          <p:cNvPr id="9" name="TextBox 8"/>
          <p:cNvSpPr txBox="1"/>
          <p:nvPr/>
        </p:nvSpPr>
        <p:spPr>
          <a:xfrm>
            <a:off x="6078747" y="1569047"/>
            <a:ext cx="2638864" cy="584775"/>
          </a:xfrm>
          <a:prstGeom prst="rect">
            <a:avLst/>
          </a:prstGeom>
          <a:noFill/>
        </p:spPr>
        <p:txBody>
          <a:bodyPr wrap="none" rtlCol="0">
            <a:spAutoFit/>
          </a:bodyPr>
          <a:lstStyle/>
          <a:p>
            <a:r>
              <a:rPr lang="en-US" sz="3200" dirty="0"/>
              <a:t>Task Definition</a:t>
            </a:r>
          </a:p>
        </p:txBody>
      </p:sp>
      <p:sp>
        <p:nvSpPr>
          <p:cNvPr id="10" name="TextBox 9"/>
          <p:cNvSpPr txBox="1"/>
          <p:nvPr/>
        </p:nvSpPr>
        <p:spPr>
          <a:xfrm>
            <a:off x="2538107" y="3080879"/>
            <a:ext cx="2235548" cy="584775"/>
          </a:xfrm>
          <a:prstGeom prst="rect">
            <a:avLst/>
          </a:prstGeom>
          <a:noFill/>
        </p:spPr>
        <p:txBody>
          <a:bodyPr wrap="none" rtlCol="0">
            <a:spAutoFit/>
          </a:bodyPr>
          <a:lstStyle/>
          <a:p>
            <a:r>
              <a:rPr lang="en-US" sz="3200"/>
              <a:t>Deployment</a:t>
            </a:r>
            <a:endParaRPr lang="en-US" sz="3200" dirty="0"/>
          </a:p>
        </p:txBody>
      </p:sp>
      <p:sp>
        <p:nvSpPr>
          <p:cNvPr id="11" name="TextBox 10"/>
          <p:cNvSpPr txBox="1"/>
          <p:nvPr/>
        </p:nvSpPr>
        <p:spPr>
          <a:xfrm>
            <a:off x="3297561" y="1548813"/>
            <a:ext cx="1764266" cy="584775"/>
          </a:xfrm>
          <a:prstGeom prst="rect">
            <a:avLst/>
          </a:prstGeom>
          <a:noFill/>
        </p:spPr>
        <p:txBody>
          <a:bodyPr wrap="none" rtlCol="0">
            <a:spAutoFit/>
          </a:bodyPr>
          <a:lstStyle/>
          <a:p>
            <a:r>
              <a:rPr lang="en-US" sz="3200"/>
              <a:t>Feedback</a:t>
            </a:r>
            <a:endParaRPr lang="en-US" sz="3200" dirty="0"/>
          </a:p>
        </p:txBody>
      </p:sp>
      <p:sp>
        <p:nvSpPr>
          <p:cNvPr id="15" name="Right Arrow 14"/>
          <p:cNvSpPr/>
          <p:nvPr/>
        </p:nvSpPr>
        <p:spPr>
          <a:xfrm rot="2467401">
            <a:off x="7346335" y="2398690"/>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5400000">
            <a:off x="7574596" y="4011149"/>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8853838">
            <a:off x="6481370" y="5681457"/>
            <a:ext cx="1636216"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3148394">
            <a:off x="3306081" y="5587499"/>
            <a:ext cx="1244502"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2972215" y="3910328"/>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060871">
            <a:off x="3332566" y="2389475"/>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061827" y="1666505"/>
            <a:ext cx="1016920" cy="388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2467401">
            <a:off x="7346335" y="2410157"/>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5400000">
            <a:off x="7574596" y="4022616"/>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8853838">
            <a:off x="6481370" y="5692924"/>
            <a:ext cx="1636216"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13148394">
            <a:off x="3306081" y="5598966"/>
            <a:ext cx="1244502"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6200000">
            <a:off x="2972215" y="3921795"/>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9060871">
            <a:off x="3332566" y="2400942"/>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5061827" y="1677972"/>
            <a:ext cx="1016920" cy="38839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258792" y="4054415"/>
            <a:ext cx="112660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4998" y="4145272"/>
            <a:ext cx="2891532" cy="1384995"/>
          </a:xfrm>
          <a:prstGeom prst="rect">
            <a:avLst/>
          </a:prstGeom>
          <a:noFill/>
        </p:spPr>
        <p:txBody>
          <a:bodyPr wrap="square" rtlCol="0">
            <a:spAutoFit/>
          </a:bodyPr>
          <a:lstStyle/>
          <a:p>
            <a:r>
              <a:rPr lang="en-US" sz="2800" b="1" dirty="0">
                <a:solidFill>
                  <a:srgbClr val="FF0000"/>
                </a:solidFill>
              </a:rPr>
              <a:t>What we covered</a:t>
            </a:r>
          </a:p>
          <a:p>
            <a:r>
              <a:rPr lang="en-US" sz="2800" b="1" dirty="0">
                <a:solidFill>
                  <a:srgbClr val="FF0000"/>
                </a:solidFill>
              </a:rPr>
              <a:t>(and majority of ML research)</a:t>
            </a:r>
          </a:p>
        </p:txBody>
      </p:sp>
    </p:spTree>
    <p:extLst>
      <p:ext uri="{BB962C8B-B14F-4D97-AF65-F5344CB8AC3E}">
        <p14:creationId xmlns:p14="http://schemas.microsoft.com/office/powerpoint/2010/main" val="25838671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74207"/>
            <a:ext cx="10515600" cy="1325563"/>
          </a:xfrm>
        </p:spPr>
        <p:txBody>
          <a:bodyPr/>
          <a:lstStyle/>
          <a:p>
            <a:r>
              <a:rPr lang="en-US" dirty="0"/>
              <a:t>Machine Learning Lifecycle</a:t>
            </a:r>
          </a:p>
        </p:txBody>
      </p:sp>
      <p:sp>
        <p:nvSpPr>
          <p:cNvPr id="5" name="TextBox 4"/>
          <p:cNvSpPr txBox="1"/>
          <p:nvPr/>
        </p:nvSpPr>
        <p:spPr>
          <a:xfrm>
            <a:off x="6607835" y="4661169"/>
            <a:ext cx="3009093" cy="584775"/>
          </a:xfrm>
          <a:prstGeom prst="rect">
            <a:avLst/>
          </a:prstGeom>
          <a:noFill/>
        </p:spPr>
        <p:txBody>
          <a:bodyPr wrap="none" rtlCol="0">
            <a:spAutoFit/>
          </a:bodyPr>
          <a:lstStyle/>
          <a:p>
            <a:r>
              <a:rPr lang="en-US" sz="3200" dirty="0">
                <a:solidFill>
                  <a:srgbClr val="FF0000"/>
                </a:solidFill>
              </a:rPr>
              <a:t>Model Definition</a:t>
            </a:r>
          </a:p>
        </p:txBody>
      </p:sp>
      <p:sp>
        <p:nvSpPr>
          <p:cNvPr id="6" name="TextBox 5"/>
          <p:cNvSpPr txBox="1"/>
          <p:nvPr/>
        </p:nvSpPr>
        <p:spPr>
          <a:xfrm>
            <a:off x="4827864" y="5909718"/>
            <a:ext cx="1507144" cy="584775"/>
          </a:xfrm>
          <a:prstGeom prst="rect">
            <a:avLst/>
          </a:prstGeom>
          <a:noFill/>
        </p:spPr>
        <p:txBody>
          <a:bodyPr wrap="none" rtlCol="0">
            <a:spAutoFit/>
          </a:bodyPr>
          <a:lstStyle/>
          <a:p>
            <a:r>
              <a:rPr lang="en-US" sz="3200" dirty="0">
                <a:solidFill>
                  <a:srgbClr val="FF0000"/>
                </a:solidFill>
              </a:rPr>
              <a:t>Training</a:t>
            </a:r>
          </a:p>
        </p:txBody>
      </p:sp>
      <p:sp>
        <p:nvSpPr>
          <p:cNvPr id="7" name="TextBox 6"/>
          <p:cNvSpPr txBox="1"/>
          <p:nvPr/>
        </p:nvSpPr>
        <p:spPr>
          <a:xfrm>
            <a:off x="2726578" y="4661169"/>
            <a:ext cx="1351139" cy="584775"/>
          </a:xfrm>
          <a:prstGeom prst="rect">
            <a:avLst/>
          </a:prstGeom>
          <a:noFill/>
        </p:spPr>
        <p:txBody>
          <a:bodyPr wrap="none" rtlCol="0">
            <a:spAutoFit/>
          </a:bodyPr>
          <a:lstStyle/>
          <a:p>
            <a:r>
              <a:rPr lang="en-US" sz="3200" dirty="0">
                <a:solidFill>
                  <a:srgbClr val="FF0000"/>
                </a:solidFill>
              </a:rPr>
              <a:t>Testing</a:t>
            </a:r>
          </a:p>
        </p:txBody>
      </p:sp>
      <p:sp>
        <p:nvSpPr>
          <p:cNvPr id="8" name="TextBox 7"/>
          <p:cNvSpPr txBox="1"/>
          <p:nvPr/>
        </p:nvSpPr>
        <p:spPr>
          <a:xfrm>
            <a:off x="6607834" y="3098411"/>
            <a:ext cx="3697679" cy="584775"/>
          </a:xfrm>
          <a:prstGeom prst="rect">
            <a:avLst/>
          </a:prstGeom>
          <a:noFill/>
        </p:spPr>
        <p:txBody>
          <a:bodyPr wrap="none" rtlCol="0">
            <a:spAutoFit/>
          </a:bodyPr>
          <a:lstStyle/>
          <a:p>
            <a:r>
              <a:rPr lang="en-US" sz="3200" dirty="0"/>
              <a:t>Dataset Construction</a:t>
            </a:r>
          </a:p>
        </p:txBody>
      </p:sp>
      <p:sp>
        <p:nvSpPr>
          <p:cNvPr id="9" name="TextBox 8"/>
          <p:cNvSpPr txBox="1"/>
          <p:nvPr/>
        </p:nvSpPr>
        <p:spPr>
          <a:xfrm>
            <a:off x="6078747" y="1569047"/>
            <a:ext cx="2638864" cy="584775"/>
          </a:xfrm>
          <a:prstGeom prst="rect">
            <a:avLst/>
          </a:prstGeom>
          <a:noFill/>
        </p:spPr>
        <p:txBody>
          <a:bodyPr wrap="none" rtlCol="0">
            <a:spAutoFit/>
          </a:bodyPr>
          <a:lstStyle/>
          <a:p>
            <a:r>
              <a:rPr lang="en-US" sz="3200" dirty="0"/>
              <a:t>Task Definition</a:t>
            </a:r>
          </a:p>
        </p:txBody>
      </p:sp>
      <p:sp>
        <p:nvSpPr>
          <p:cNvPr id="10" name="TextBox 9"/>
          <p:cNvSpPr txBox="1"/>
          <p:nvPr/>
        </p:nvSpPr>
        <p:spPr>
          <a:xfrm>
            <a:off x="2538107" y="3080879"/>
            <a:ext cx="2235548" cy="584775"/>
          </a:xfrm>
          <a:prstGeom prst="rect">
            <a:avLst/>
          </a:prstGeom>
          <a:noFill/>
        </p:spPr>
        <p:txBody>
          <a:bodyPr wrap="none" rtlCol="0">
            <a:spAutoFit/>
          </a:bodyPr>
          <a:lstStyle/>
          <a:p>
            <a:r>
              <a:rPr lang="en-US" sz="3200"/>
              <a:t>Deployment</a:t>
            </a:r>
            <a:endParaRPr lang="en-US" sz="3200" dirty="0"/>
          </a:p>
        </p:txBody>
      </p:sp>
      <p:sp>
        <p:nvSpPr>
          <p:cNvPr id="11" name="TextBox 10"/>
          <p:cNvSpPr txBox="1"/>
          <p:nvPr/>
        </p:nvSpPr>
        <p:spPr>
          <a:xfrm>
            <a:off x="3297561" y="1548813"/>
            <a:ext cx="1764266" cy="584775"/>
          </a:xfrm>
          <a:prstGeom prst="rect">
            <a:avLst/>
          </a:prstGeom>
          <a:noFill/>
        </p:spPr>
        <p:txBody>
          <a:bodyPr wrap="none" rtlCol="0">
            <a:spAutoFit/>
          </a:bodyPr>
          <a:lstStyle/>
          <a:p>
            <a:r>
              <a:rPr lang="en-US" sz="3200"/>
              <a:t>Feedback</a:t>
            </a:r>
            <a:endParaRPr lang="en-US" sz="3200" dirty="0"/>
          </a:p>
        </p:txBody>
      </p:sp>
      <p:sp>
        <p:nvSpPr>
          <p:cNvPr id="15" name="Right Arrow 14"/>
          <p:cNvSpPr/>
          <p:nvPr/>
        </p:nvSpPr>
        <p:spPr>
          <a:xfrm rot="2467401">
            <a:off x="7346335" y="2398690"/>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5400000">
            <a:off x="7574596" y="4011149"/>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8853838">
            <a:off x="6481370" y="5681457"/>
            <a:ext cx="1636216"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3148394">
            <a:off x="3306081" y="5587499"/>
            <a:ext cx="1244502"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2972215" y="3910328"/>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060871">
            <a:off x="3332566" y="2389475"/>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061827" y="1666505"/>
            <a:ext cx="1016920" cy="388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2467401">
            <a:off x="7346335" y="2410157"/>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5400000">
            <a:off x="7574596" y="4022616"/>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8853838">
            <a:off x="6481370" y="5692924"/>
            <a:ext cx="1636216"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13148394">
            <a:off x="3306081" y="5598966"/>
            <a:ext cx="1244502"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6200000">
            <a:off x="2972215" y="3921795"/>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9060871">
            <a:off x="3332566" y="2400942"/>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5061827" y="1677972"/>
            <a:ext cx="1016920" cy="38839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258792" y="4054415"/>
            <a:ext cx="112660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4998" y="4145272"/>
            <a:ext cx="2891532" cy="1384995"/>
          </a:xfrm>
          <a:prstGeom prst="rect">
            <a:avLst/>
          </a:prstGeom>
          <a:noFill/>
        </p:spPr>
        <p:txBody>
          <a:bodyPr wrap="square" rtlCol="0">
            <a:spAutoFit/>
          </a:bodyPr>
          <a:lstStyle/>
          <a:p>
            <a:r>
              <a:rPr lang="en-US" sz="2800" b="1" dirty="0">
                <a:solidFill>
                  <a:srgbClr val="FF0000"/>
                </a:solidFill>
              </a:rPr>
              <a:t>What we covered</a:t>
            </a:r>
          </a:p>
          <a:p>
            <a:r>
              <a:rPr lang="en-US" sz="2800" b="1" dirty="0">
                <a:solidFill>
                  <a:srgbClr val="FF0000"/>
                </a:solidFill>
              </a:rPr>
              <a:t>(and majority of ML research)</a:t>
            </a:r>
          </a:p>
        </p:txBody>
      </p:sp>
      <p:sp>
        <p:nvSpPr>
          <p:cNvPr id="30" name="TextBox 29">
            <a:extLst>
              <a:ext uri="{FF2B5EF4-FFF2-40B4-BE49-F238E27FC236}">
                <a16:creationId xmlns:a16="http://schemas.microsoft.com/office/drawing/2014/main" id="{4D9EF7A6-66B5-8E4A-B269-4F244C89A29B}"/>
              </a:ext>
            </a:extLst>
          </p:cNvPr>
          <p:cNvSpPr txBox="1"/>
          <p:nvPr/>
        </p:nvSpPr>
        <p:spPr>
          <a:xfrm>
            <a:off x="7130175" y="113906"/>
            <a:ext cx="4956768" cy="1569660"/>
          </a:xfrm>
          <a:prstGeom prst="rect">
            <a:avLst/>
          </a:prstGeom>
          <a:noFill/>
        </p:spPr>
        <p:txBody>
          <a:bodyPr wrap="square" rtlCol="0">
            <a:spAutoFit/>
          </a:bodyPr>
          <a:lstStyle/>
          <a:p>
            <a:r>
              <a:rPr lang="en-US" sz="3200" b="1" dirty="0">
                <a:solidFill>
                  <a:srgbClr val="00B050"/>
                </a:solidFill>
              </a:rPr>
              <a:t>To have “positive” impacts, we need to be careful in every stage</a:t>
            </a:r>
          </a:p>
        </p:txBody>
      </p:sp>
    </p:spTree>
    <p:extLst>
      <p:ext uri="{BB962C8B-B14F-4D97-AF65-F5344CB8AC3E}">
        <p14:creationId xmlns:p14="http://schemas.microsoft.com/office/powerpoint/2010/main" val="10897717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6742C-9B90-BF44-998A-7CE896085F00}"/>
              </a:ext>
            </a:extLst>
          </p:cNvPr>
          <p:cNvSpPr>
            <a:spLocks noGrp="1"/>
          </p:cNvSpPr>
          <p:nvPr>
            <p:ph type="title"/>
          </p:nvPr>
        </p:nvSpPr>
        <p:spPr/>
        <p:txBody>
          <a:bodyPr/>
          <a:lstStyle/>
          <a:p>
            <a:r>
              <a:rPr lang="en-US" dirty="0"/>
              <a:t>Strategic Classification</a:t>
            </a:r>
          </a:p>
        </p:txBody>
      </p:sp>
      <p:sp>
        <p:nvSpPr>
          <p:cNvPr id="3" name="Text Placeholder 2">
            <a:extLst>
              <a:ext uri="{FF2B5EF4-FFF2-40B4-BE49-F238E27FC236}">
                <a16:creationId xmlns:a16="http://schemas.microsoft.com/office/drawing/2014/main" id="{C0402465-6053-1642-93AF-97E8CEC585BB}"/>
              </a:ext>
            </a:extLst>
          </p:cNvPr>
          <p:cNvSpPr>
            <a:spLocks noGrp="1"/>
          </p:cNvSpPr>
          <p:nvPr>
            <p:ph type="body" idx="1"/>
          </p:nvPr>
        </p:nvSpPr>
        <p:spPr/>
        <p:txBody>
          <a:bodyPr/>
          <a:lstStyle/>
          <a:p>
            <a:r>
              <a:rPr lang="en-US" dirty="0"/>
              <a:t>Or more recently, people start to call it “performative prediction”</a:t>
            </a:r>
          </a:p>
        </p:txBody>
      </p:sp>
    </p:spTree>
    <p:extLst>
      <p:ext uri="{BB962C8B-B14F-4D97-AF65-F5344CB8AC3E}">
        <p14:creationId xmlns:p14="http://schemas.microsoft.com/office/powerpoint/2010/main" val="33223061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CE59FA-3F0B-0046-9B86-DC1D829CB6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74713" y="1895182"/>
            <a:ext cx="7027636" cy="2564196"/>
          </a:xfrm>
          <a:prstGeom prst="rect">
            <a:avLst/>
          </a:prstGeom>
        </p:spPr>
      </p:pic>
      <p:sp>
        <p:nvSpPr>
          <p:cNvPr id="2" name="Title 1">
            <a:extLst>
              <a:ext uri="{FF2B5EF4-FFF2-40B4-BE49-F238E27FC236}">
                <a16:creationId xmlns:a16="http://schemas.microsoft.com/office/drawing/2014/main" id="{56769D31-88FE-A84A-A91B-ACD38C92A800}"/>
              </a:ext>
            </a:extLst>
          </p:cNvPr>
          <p:cNvSpPr>
            <a:spLocks noGrp="1"/>
          </p:cNvSpPr>
          <p:nvPr>
            <p:ph type="title"/>
          </p:nvPr>
        </p:nvSpPr>
        <p:spPr/>
        <p:txBody>
          <a:bodyPr/>
          <a:lstStyle/>
          <a:p>
            <a:r>
              <a:rPr lang="en-US" dirty="0"/>
              <a:t>Supervised Learning</a:t>
            </a:r>
          </a:p>
        </p:txBody>
      </p:sp>
      <p:sp>
        <p:nvSpPr>
          <p:cNvPr id="3" name="Content Placeholder 2">
            <a:extLst>
              <a:ext uri="{FF2B5EF4-FFF2-40B4-BE49-F238E27FC236}">
                <a16:creationId xmlns:a16="http://schemas.microsoft.com/office/drawing/2014/main" id="{B79AFACC-75ED-3949-9289-4B2A1CE82088}"/>
              </a:ext>
            </a:extLst>
          </p:cNvPr>
          <p:cNvSpPr>
            <a:spLocks noGrp="1"/>
          </p:cNvSpPr>
          <p:nvPr>
            <p:ph idx="1"/>
          </p:nvPr>
        </p:nvSpPr>
        <p:spPr>
          <a:xfrm>
            <a:off x="838200" y="1825625"/>
            <a:ext cx="11166566" cy="5267506"/>
          </a:xfrm>
        </p:spPr>
        <p:txBody>
          <a:bodyPr>
            <a:normAutofit/>
          </a:bodyPr>
          <a:lstStyle/>
          <a:p>
            <a:r>
              <a:rPr lang="en-US" dirty="0"/>
              <a:t>Standard setup of (supervised) machine learning</a:t>
            </a:r>
          </a:p>
          <a:p>
            <a:endParaRPr lang="en-US" dirty="0"/>
          </a:p>
          <a:p>
            <a:endParaRPr lang="en-US" dirty="0"/>
          </a:p>
          <a:p>
            <a:endParaRPr lang="en-US" dirty="0"/>
          </a:p>
          <a:p>
            <a:pPr marL="0" indent="0">
              <a:buNone/>
            </a:pPr>
            <a:endParaRPr lang="en-US" dirty="0"/>
          </a:p>
          <a:p>
            <a:pPr lvl="1"/>
            <a:r>
              <a:rPr lang="en-US" dirty="0"/>
              <a:t>Finding patterns from the given training datasets</a:t>
            </a:r>
          </a:p>
          <a:p>
            <a:pPr lvl="1"/>
            <a:r>
              <a:rPr lang="en-US" dirty="0"/>
              <a:t>Use the pattern to make predictions on new testing data</a:t>
            </a:r>
          </a:p>
          <a:p>
            <a:endParaRPr lang="en-US" dirty="0"/>
          </a:p>
          <a:p>
            <a:r>
              <a:rPr lang="en-US" dirty="0"/>
              <a:t>Fundamental assumption:</a:t>
            </a:r>
          </a:p>
          <a:p>
            <a:pPr lvl="1"/>
            <a:r>
              <a:rPr lang="en-US" dirty="0"/>
              <a:t>Training and testing data points are </a:t>
            </a:r>
            <a:r>
              <a:rPr lang="en-US" dirty="0" err="1"/>
              <a:t>i.i.d</a:t>
            </a:r>
            <a:r>
              <a:rPr lang="en-US" dirty="0"/>
              <a:t>. drawn from the same distribution</a:t>
            </a:r>
          </a:p>
        </p:txBody>
      </p:sp>
    </p:spTree>
    <p:extLst>
      <p:ext uri="{BB962C8B-B14F-4D97-AF65-F5344CB8AC3E}">
        <p14:creationId xmlns:p14="http://schemas.microsoft.com/office/powerpoint/2010/main" val="222821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5457-7A63-E148-9518-048038D610F5}"/>
              </a:ext>
            </a:extLst>
          </p:cNvPr>
          <p:cNvSpPr>
            <a:spLocks noGrp="1"/>
          </p:cNvSpPr>
          <p:nvPr>
            <p:ph type="title"/>
          </p:nvPr>
        </p:nvSpPr>
        <p:spPr/>
        <p:txBody>
          <a:bodyPr>
            <a:normAutofit/>
          </a:bodyPr>
          <a:lstStyle/>
          <a:p>
            <a:r>
              <a:rPr lang="en-US" dirty="0"/>
              <a:t>Social Program Eligibility </a:t>
            </a:r>
            <a:r>
              <a:rPr lang="en-US" sz="2400" dirty="0">
                <a:solidFill>
                  <a:schemeClr val="bg1">
                    <a:lumMod val="50000"/>
                  </a:schemeClr>
                </a:solidFill>
              </a:rPr>
              <a:t>[Camacho and Conover, 2012]</a:t>
            </a:r>
            <a:br>
              <a:rPr lang="en-US" dirty="0"/>
            </a:br>
            <a:endParaRPr lang="en-US" dirty="0"/>
          </a:p>
        </p:txBody>
      </p:sp>
      <p:pic>
        <p:nvPicPr>
          <p:cNvPr id="5" name="Picture 4">
            <a:extLst>
              <a:ext uri="{FF2B5EF4-FFF2-40B4-BE49-F238E27FC236}">
                <a16:creationId xmlns:a16="http://schemas.microsoft.com/office/drawing/2014/main" id="{C03F1FF3-686F-AB4F-8BDE-87E1ED27C28F}"/>
              </a:ext>
            </a:extLst>
          </p:cNvPr>
          <p:cNvPicPr>
            <a:picLocks noChangeAspect="1"/>
          </p:cNvPicPr>
          <p:nvPr/>
        </p:nvPicPr>
        <p:blipFill>
          <a:blip r:embed="rId3"/>
          <a:stretch>
            <a:fillRect/>
          </a:stretch>
        </p:blipFill>
        <p:spPr>
          <a:xfrm>
            <a:off x="1238106" y="1421613"/>
            <a:ext cx="4155739" cy="2629960"/>
          </a:xfrm>
          <a:prstGeom prst="rect">
            <a:avLst/>
          </a:prstGeom>
        </p:spPr>
      </p:pic>
      <p:pic>
        <p:nvPicPr>
          <p:cNvPr id="6" name="Picture 5">
            <a:extLst>
              <a:ext uri="{FF2B5EF4-FFF2-40B4-BE49-F238E27FC236}">
                <a16:creationId xmlns:a16="http://schemas.microsoft.com/office/drawing/2014/main" id="{6DED6FDD-55F6-0248-A1CD-D4A9777E5D66}"/>
              </a:ext>
            </a:extLst>
          </p:cNvPr>
          <p:cNvPicPr>
            <a:picLocks noChangeAspect="1"/>
          </p:cNvPicPr>
          <p:nvPr/>
        </p:nvPicPr>
        <p:blipFill>
          <a:blip r:embed="rId4"/>
          <a:stretch>
            <a:fillRect/>
          </a:stretch>
        </p:blipFill>
        <p:spPr>
          <a:xfrm>
            <a:off x="5690362" y="1351719"/>
            <a:ext cx="4235870" cy="2758242"/>
          </a:xfrm>
          <a:prstGeom prst="rect">
            <a:avLst/>
          </a:prstGeom>
        </p:spPr>
      </p:pic>
      <p:pic>
        <p:nvPicPr>
          <p:cNvPr id="7" name="Picture 6">
            <a:extLst>
              <a:ext uri="{FF2B5EF4-FFF2-40B4-BE49-F238E27FC236}">
                <a16:creationId xmlns:a16="http://schemas.microsoft.com/office/drawing/2014/main" id="{290DEECB-6211-A34D-9738-E90FE66DBA53}"/>
              </a:ext>
            </a:extLst>
          </p:cNvPr>
          <p:cNvPicPr>
            <a:picLocks noChangeAspect="1"/>
          </p:cNvPicPr>
          <p:nvPr/>
        </p:nvPicPr>
        <p:blipFill>
          <a:blip r:embed="rId5"/>
          <a:stretch>
            <a:fillRect/>
          </a:stretch>
        </p:blipFill>
        <p:spPr>
          <a:xfrm>
            <a:off x="1238105" y="4140623"/>
            <a:ext cx="4052351" cy="2681991"/>
          </a:xfrm>
          <a:prstGeom prst="rect">
            <a:avLst/>
          </a:prstGeom>
        </p:spPr>
      </p:pic>
      <p:pic>
        <p:nvPicPr>
          <p:cNvPr id="8" name="Picture 7">
            <a:extLst>
              <a:ext uri="{FF2B5EF4-FFF2-40B4-BE49-F238E27FC236}">
                <a16:creationId xmlns:a16="http://schemas.microsoft.com/office/drawing/2014/main" id="{677FB99E-C355-9A48-8609-DC5D914CF91E}"/>
              </a:ext>
            </a:extLst>
          </p:cNvPr>
          <p:cNvPicPr>
            <a:picLocks noChangeAspect="1"/>
          </p:cNvPicPr>
          <p:nvPr/>
        </p:nvPicPr>
        <p:blipFill>
          <a:blip r:embed="rId6"/>
          <a:stretch>
            <a:fillRect/>
          </a:stretch>
        </p:blipFill>
        <p:spPr>
          <a:xfrm>
            <a:off x="5690362" y="4037408"/>
            <a:ext cx="4299191" cy="2859367"/>
          </a:xfrm>
          <a:prstGeom prst="rect">
            <a:avLst/>
          </a:prstGeom>
        </p:spPr>
      </p:pic>
    </p:spTree>
    <p:extLst>
      <p:ext uri="{BB962C8B-B14F-4D97-AF65-F5344CB8AC3E}">
        <p14:creationId xmlns:p14="http://schemas.microsoft.com/office/powerpoint/2010/main" val="241514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1A521-55AA-9046-BF66-E4C08174EFAE}"/>
              </a:ext>
            </a:extLst>
          </p:cNvPr>
          <p:cNvSpPr>
            <a:spLocks noGrp="1"/>
          </p:cNvSpPr>
          <p:nvPr>
            <p:ph type="title"/>
          </p:nvPr>
        </p:nvSpPr>
        <p:spPr/>
        <p:txBody>
          <a:bodyPr/>
          <a:lstStyle/>
          <a:p>
            <a:r>
              <a:rPr lang="en-US" dirty="0"/>
              <a:t>A More ML Example: Spam Filter</a:t>
            </a:r>
          </a:p>
        </p:txBody>
      </p:sp>
      <p:pic>
        <p:nvPicPr>
          <p:cNvPr id="4" name="Picture 3">
            <a:extLst>
              <a:ext uri="{FF2B5EF4-FFF2-40B4-BE49-F238E27FC236}">
                <a16:creationId xmlns:a16="http://schemas.microsoft.com/office/drawing/2014/main" id="{288C0DB3-60D7-3643-A035-E9D1BDC74C05}"/>
              </a:ext>
            </a:extLst>
          </p:cNvPr>
          <p:cNvPicPr>
            <a:picLocks noChangeAspect="1"/>
          </p:cNvPicPr>
          <p:nvPr/>
        </p:nvPicPr>
        <p:blipFill>
          <a:blip r:embed="rId2"/>
          <a:stretch>
            <a:fillRect/>
          </a:stretch>
        </p:blipFill>
        <p:spPr>
          <a:xfrm>
            <a:off x="2736087" y="1962785"/>
            <a:ext cx="5745758" cy="4351338"/>
          </a:xfrm>
          <a:prstGeom prst="rect">
            <a:avLst/>
          </a:prstGeom>
        </p:spPr>
      </p:pic>
    </p:spTree>
    <p:extLst>
      <p:ext uri="{BB962C8B-B14F-4D97-AF65-F5344CB8AC3E}">
        <p14:creationId xmlns:p14="http://schemas.microsoft.com/office/powerpoint/2010/main" val="15281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4764-B98F-E543-A8FF-BFB34573E6FE}"/>
              </a:ext>
            </a:extLst>
          </p:cNvPr>
          <p:cNvSpPr>
            <a:spLocks noGrp="1"/>
          </p:cNvSpPr>
          <p:nvPr>
            <p:ph type="title"/>
          </p:nvPr>
        </p:nvSpPr>
        <p:spPr/>
        <p:txBody>
          <a:bodyPr/>
          <a:lstStyle/>
          <a:p>
            <a:r>
              <a:rPr lang="en-US" dirty="0"/>
              <a:t>A More ML Example: Spam Filter</a:t>
            </a:r>
          </a:p>
        </p:txBody>
      </p:sp>
      <p:pic>
        <p:nvPicPr>
          <p:cNvPr id="4" name="Picture 3">
            <a:extLst>
              <a:ext uri="{FF2B5EF4-FFF2-40B4-BE49-F238E27FC236}">
                <a16:creationId xmlns:a16="http://schemas.microsoft.com/office/drawing/2014/main" id="{EE118CF7-276A-C045-9275-ACDF1C9EFA3E}"/>
              </a:ext>
            </a:extLst>
          </p:cNvPr>
          <p:cNvPicPr>
            <a:picLocks noChangeAspect="1"/>
          </p:cNvPicPr>
          <p:nvPr/>
        </p:nvPicPr>
        <p:blipFill>
          <a:blip r:embed="rId2"/>
          <a:stretch>
            <a:fillRect/>
          </a:stretch>
        </p:blipFill>
        <p:spPr>
          <a:xfrm>
            <a:off x="2832030" y="1966595"/>
            <a:ext cx="5573406" cy="4446270"/>
          </a:xfrm>
          <a:prstGeom prst="rect">
            <a:avLst/>
          </a:prstGeom>
        </p:spPr>
      </p:pic>
    </p:spTree>
    <p:extLst>
      <p:ext uri="{BB962C8B-B14F-4D97-AF65-F5344CB8AC3E}">
        <p14:creationId xmlns:p14="http://schemas.microsoft.com/office/powerpoint/2010/main" val="31910542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4764-B98F-E543-A8FF-BFB34573E6FE}"/>
              </a:ext>
            </a:extLst>
          </p:cNvPr>
          <p:cNvSpPr>
            <a:spLocks noGrp="1"/>
          </p:cNvSpPr>
          <p:nvPr>
            <p:ph type="title"/>
          </p:nvPr>
        </p:nvSpPr>
        <p:spPr/>
        <p:txBody>
          <a:bodyPr/>
          <a:lstStyle/>
          <a:p>
            <a:r>
              <a:rPr lang="en-US" dirty="0"/>
              <a:t>A More ML Example: Spam Filter</a:t>
            </a:r>
          </a:p>
        </p:txBody>
      </p:sp>
      <p:pic>
        <p:nvPicPr>
          <p:cNvPr id="3" name="Picture 2">
            <a:extLst>
              <a:ext uri="{FF2B5EF4-FFF2-40B4-BE49-F238E27FC236}">
                <a16:creationId xmlns:a16="http://schemas.microsoft.com/office/drawing/2014/main" id="{197ABDF9-C3C9-2441-8E3D-45CB264FFA43}"/>
              </a:ext>
            </a:extLst>
          </p:cNvPr>
          <p:cNvPicPr>
            <a:picLocks noChangeAspect="1"/>
          </p:cNvPicPr>
          <p:nvPr/>
        </p:nvPicPr>
        <p:blipFill>
          <a:blip r:embed="rId2"/>
          <a:stretch>
            <a:fillRect/>
          </a:stretch>
        </p:blipFill>
        <p:spPr>
          <a:xfrm>
            <a:off x="2868930" y="1948751"/>
            <a:ext cx="5565429" cy="4257739"/>
          </a:xfrm>
          <a:prstGeom prst="rect">
            <a:avLst/>
          </a:prstGeom>
        </p:spPr>
      </p:pic>
    </p:spTree>
    <p:extLst>
      <p:ext uri="{BB962C8B-B14F-4D97-AF65-F5344CB8AC3E}">
        <p14:creationId xmlns:p14="http://schemas.microsoft.com/office/powerpoint/2010/main" val="41813843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C7AEB01-4B75-5741-84AC-4F4B956669BC}"/>
              </a:ext>
            </a:extLst>
          </p:cNvPr>
          <p:cNvSpPr txBox="1">
            <a:spLocks/>
          </p:cNvSpPr>
          <p:nvPr/>
        </p:nvSpPr>
        <p:spPr>
          <a:xfrm>
            <a:off x="1845258" y="2647946"/>
            <a:ext cx="9403437" cy="23891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Arial"/>
              <a:buNone/>
            </a:pPr>
            <a:r>
              <a:rPr lang="en-US" sz="3600" dirty="0"/>
              <a:t>Goodhart’s law: </a:t>
            </a:r>
          </a:p>
          <a:p>
            <a:pPr marL="0" indent="0">
              <a:lnSpc>
                <a:spcPct val="100000"/>
              </a:lnSpc>
              <a:spcBef>
                <a:spcPts val="0"/>
              </a:spcBef>
              <a:buFont typeface="Arial"/>
              <a:buNone/>
            </a:pPr>
            <a:r>
              <a:rPr lang="en-US" sz="3600" dirty="0"/>
              <a:t>“If a measure becomes the public’s goal, </a:t>
            </a:r>
            <a:br>
              <a:rPr lang="en-US" sz="3600" dirty="0"/>
            </a:br>
            <a:r>
              <a:rPr lang="en-US" sz="3600" dirty="0"/>
              <a:t>it is no longer a good measure.”</a:t>
            </a:r>
          </a:p>
          <a:p>
            <a:pPr marL="0" indent="0">
              <a:lnSpc>
                <a:spcPct val="100000"/>
              </a:lnSpc>
              <a:spcBef>
                <a:spcPts val="0"/>
              </a:spcBef>
              <a:buFontTx/>
              <a:buNone/>
              <a:defRPr/>
            </a:pPr>
            <a:endParaRPr lang="en-US" sz="3600" dirty="0"/>
          </a:p>
        </p:txBody>
      </p:sp>
    </p:spTree>
    <p:extLst>
      <p:ext uri="{BB962C8B-B14F-4D97-AF65-F5344CB8AC3E}">
        <p14:creationId xmlns:p14="http://schemas.microsoft.com/office/powerpoint/2010/main" val="1135839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Learn NN From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dirty="0"/>
                  <a:t>Given </a:t>
                </a:r>
                <a14:m>
                  <m:oMath xmlns:m="http://schemas.openxmlformats.org/officeDocument/2006/math">
                    <m:r>
                      <a:rPr lang="en-US" i="1" smtClean="0">
                        <a:solidFill>
                          <a:schemeClr val="accent1"/>
                        </a:solidFill>
                        <a:latin typeface="Cambria Math" charset="0"/>
                      </a:rPr>
                      <m:t>𝐷</m:t>
                    </m:r>
                  </m:oMath>
                </a14:m>
                <a:r>
                  <a:rPr lang="en-US" dirty="0"/>
                  <a:t>, how to learn the weights </a:t>
                </a:r>
                <a14:m>
                  <m:oMath xmlns:m="http://schemas.openxmlformats.org/officeDocument/2006/math">
                    <m:r>
                      <a:rPr lang="en-US" i="1" dirty="0" smtClean="0">
                        <a:solidFill>
                          <a:schemeClr val="accent1"/>
                        </a:solidFill>
                        <a:latin typeface="Cambria Math" charset="0"/>
                      </a:rPr>
                      <m:t>𝑊</m:t>
                    </m:r>
                    <m:r>
                      <a:rPr lang="en-US" b="0" i="1" dirty="0" smtClean="0">
                        <a:solidFill>
                          <a:schemeClr val="accent1"/>
                        </a:solidFill>
                        <a:latin typeface="Cambria Math" charset="0"/>
                      </a:rPr>
                      <m:t>=</m:t>
                    </m:r>
                    <m:d>
                      <m:dPr>
                        <m:begChr m:val="{"/>
                        <m:endChr m:val="}"/>
                        <m:ctrlPr>
                          <a:rPr lang="en-US" i="1">
                            <a:solidFill>
                              <a:schemeClr val="accent1"/>
                            </a:solidFill>
                            <a:latin typeface="Cambria Math" panose="02040503050406030204" pitchFamily="18" charset="0"/>
                          </a:rPr>
                        </m:ctrlPr>
                      </m:dPr>
                      <m:e>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e>
                    </m:d>
                  </m:oMath>
                </a14:m>
                <a:r>
                  <a:rPr lang="en-US" dirty="0"/>
                  <a:t>?</a:t>
                </a:r>
              </a:p>
              <a:p>
                <a:endParaRPr lang="en-US" sz="1200" dirty="0"/>
              </a:p>
              <a:p>
                <a:r>
                  <a:rPr lang="en-US" dirty="0"/>
                  <a:t>Intuition: Minimize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𝐸</m:t>
                        </m:r>
                      </m:e>
                      <m:sub>
                        <m:r>
                          <a:rPr lang="en-US" b="0" i="1" smtClean="0">
                            <a:solidFill>
                              <a:schemeClr val="accent1"/>
                            </a:solidFill>
                            <a:latin typeface="Cambria Math" charset="0"/>
                          </a:rPr>
                          <m:t>𝑖𝑛</m:t>
                        </m:r>
                      </m:sub>
                    </m:sSub>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𝑊</m:t>
                        </m:r>
                      </m:e>
                    </m:d>
                    <m:r>
                      <a:rPr lang="en-US" b="0" i="1" smtClean="0">
                        <a:solidFill>
                          <a:schemeClr val="accent1"/>
                        </a:solidFill>
                        <a:latin typeface="Cambria Math" charset="0"/>
                      </a:rPr>
                      <m:t>=</m:t>
                    </m:r>
                    <m:f>
                      <m:fPr>
                        <m:ctrlPr>
                          <a:rPr lang="bg-BG" b="0" i="1" smtClean="0">
                            <a:solidFill>
                              <a:schemeClr val="accent1"/>
                            </a:solidFill>
                            <a:latin typeface="Cambria Math" panose="02040503050406030204" pitchFamily="18" charset="0"/>
                          </a:rPr>
                        </m:ctrlPr>
                      </m:fPr>
                      <m:num>
                        <m:r>
                          <a:rPr lang="en-US" b="0" i="1" smtClean="0">
                            <a:solidFill>
                              <a:schemeClr val="accent1"/>
                            </a:solidFill>
                            <a:latin typeface="Cambria Math" charset="0"/>
                          </a:rPr>
                          <m:t>1</m:t>
                        </m:r>
                      </m:num>
                      <m:den>
                        <m:r>
                          <a:rPr lang="en-US" b="0" i="1" smtClean="0">
                            <a:solidFill>
                              <a:schemeClr val="accent1"/>
                            </a:solidFill>
                            <a:latin typeface="Cambria Math" charset="0"/>
                          </a:rPr>
                          <m:t>𝑁</m:t>
                        </m:r>
                      </m:den>
                    </m:f>
                    <m:nary>
                      <m:naryPr>
                        <m:chr m:val="∑"/>
                        <m:limLoc m:val="subSup"/>
                        <m:ctrlPr>
                          <a:rPr lang="is-IS" b="0" i="1" smtClean="0">
                            <a:solidFill>
                              <a:schemeClr val="accent1"/>
                            </a:solidFill>
                            <a:latin typeface="Cambria Math" panose="02040503050406030204" pitchFamily="18" charset="0"/>
                          </a:rPr>
                        </m:ctrlPr>
                      </m:naryPr>
                      <m:sub>
                        <m:r>
                          <m:rPr>
                            <m:brk m:alnAt="25"/>
                          </m:rPr>
                          <a:rPr lang="en-US" b="0" i="1" smtClean="0">
                            <a:solidFill>
                              <a:schemeClr val="accent1"/>
                            </a:solidFill>
                            <a:latin typeface="Cambria Math" charset="0"/>
                          </a:rPr>
                          <m:t>𝑛</m:t>
                        </m:r>
                        <m:r>
                          <a:rPr lang="en-US" b="0" i="1" smtClean="0">
                            <a:solidFill>
                              <a:schemeClr val="accent1"/>
                            </a:solidFill>
                            <a:latin typeface="Cambria Math" charset="0"/>
                          </a:rPr>
                          <m:t>=1</m:t>
                        </m:r>
                      </m:sub>
                      <m:sup>
                        <m:r>
                          <a:rPr lang="en-US" b="0" i="1" smtClean="0">
                            <a:solidFill>
                              <a:schemeClr val="accent1"/>
                            </a:solidFill>
                            <a:latin typeface="Cambria Math" charset="0"/>
                          </a:rPr>
                          <m:t>𝑁</m:t>
                        </m:r>
                      </m:sup>
                      <m:e>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charset="0"/>
                              </a:rPr>
                              <m:t>𝑒</m:t>
                            </m:r>
                          </m:e>
                          <m:sub>
                            <m:r>
                              <a:rPr lang="en-US" b="0" i="1" smtClean="0">
                                <a:solidFill>
                                  <a:schemeClr val="accent1"/>
                                </a:solidFill>
                                <a:latin typeface="Cambria Math" charset="0"/>
                              </a:rPr>
                              <m:t>𝑛</m:t>
                            </m:r>
                          </m:sub>
                        </m:sSub>
                        <m:r>
                          <a:rPr lang="en-US" b="0" i="1" smtClean="0">
                            <a:solidFill>
                              <a:schemeClr val="accent1"/>
                            </a:solidFill>
                            <a:latin typeface="Cambria Math" charset="0"/>
                          </a:rPr>
                          <m:t>(</m:t>
                        </m:r>
                        <m:r>
                          <a:rPr lang="en-US" b="0" i="1" smtClean="0">
                            <a:solidFill>
                              <a:schemeClr val="accent1"/>
                            </a:solidFill>
                            <a:latin typeface="Cambria Math" charset="0"/>
                          </a:rPr>
                          <m:t>𝑊</m:t>
                        </m:r>
                        <m:r>
                          <a:rPr lang="en-US" b="0" i="1" smtClean="0">
                            <a:solidFill>
                              <a:schemeClr val="accent1"/>
                            </a:solidFill>
                            <a:latin typeface="Cambria Math" charset="0"/>
                          </a:rPr>
                          <m:t>)</m:t>
                        </m:r>
                      </m:e>
                    </m:nary>
                  </m:oMath>
                </a14:m>
                <a:endParaRPr lang="en-US" i="1" dirty="0"/>
              </a:p>
              <a:p>
                <a:r>
                  <a:rPr lang="en-US" dirty="0"/>
                  <a:t>How?</a:t>
                </a:r>
              </a:p>
              <a:p>
                <a:pPr lvl="1"/>
                <a:r>
                  <a:rPr lang="en-US" dirty="0"/>
                  <a:t>Gradient descent: </a:t>
                </a:r>
                <a14:m>
                  <m:oMath xmlns:m="http://schemas.openxmlformats.org/officeDocument/2006/math">
                    <m:r>
                      <a:rPr lang="en-US" b="0" i="1" smtClean="0">
                        <a:solidFill>
                          <a:schemeClr val="accent1"/>
                        </a:solidFill>
                        <a:latin typeface="Cambria Math" charset="0"/>
                      </a:rPr>
                      <m:t>𝑊</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𝑡</m:t>
                        </m:r>
                        <m:r>
                          <a:rPr lang="en-US" b="0" i="1" smtClean="0">
                            <a:solidFill>
                              <a:schemeClr val="accent1"/>
                            </a:solidFill>
                            <a:latin typeface="Cambria Math" charset="0"/>
                          </a:rPr>
                          <m:t>+1</m:t>
                        </m:r>
                      </m:e>
                    </m:d>
                    <m:r>
                      <a:rPr lang="en-US" b="0" i="1" smtClean="0">
                        <a:solidFill>
                          <a:schemeClr val="accent1"/>
                        </a:solidFill>
                        <a:latin typeface="Cambria Math" charset="0"/>
                      </a:rPr>
                      <m:t>←</m:t>
                    </m:r>
                    <m:r>
                      <a:rPr lang="en-US" b="0" i="1" smtClean="0">
                        <a:solidFill>
                          <a:schemeClr val="accent1"/>
                        </a:solidFill>
                        <a:latin typeface="Cambria Math" charset="0"/>
                      </a:rPr>
                      <m:t>𝑊</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𝑡</m:t>
                        </m:r>
                      </m:e>
                    </m:d>
                    <m:r>
                      <a:rPr lang="en-US" b="0" i="1" smtClean="0">
                        <a:solidFill>
                          <a:schemeClr val="accent1"/>
                        </a:solidFill>
                        <a:latin typeface="Cambria Math" charset="0"/>
                      </a:rPr>
                      <m:t>−</m:t>
                    </m:r>
                    <m:r>
                      <a:rPr lang="en-US" b="0" i="1" smtClean="0">
                        <a:solidFill>
                          <a:schemeClr val="accent1"/>
                        </a:solidFill>
                        <a:latin typeface="Cambria Math" charset="0"/>
                      </a:rPr>
                      <m:t>𝜂</m:t>
                    </m:r>
                    <m:sSub>
                      <m:sSubPr>
                        <m:ctrlPr>
                          <a:rPr lang="en-US" b="0" i="1" smtClean="0">
                            <a:solidFill>
                              <a:srgbClr val="C00000"/>
                            </a:solidFill>
                            <a:latin typeface="Cambria Math" panose="02040503050406030204" pitchFamily="18" charset="0"/>
                            <a:ea typeface="Cambria Math" charset="0"/>
                            <a:cs typeface="Cambria Math" charset="0"/>
                          </a:rPr>
                        </m:ctrlPr>
                      </m:sSubPr>
                      <m:e>
                        <m:r>
                          <a:rPr lang="en-US" b="0" i="1" smtClean="0">
                            <a:solidFill>
                              <a:srgbClr val="C00000"/>
                            </a:solidFill>
                            <a:latin typeface="Cambria Math" charset="0"/>
                            <a:ea typeface="Cambria Math" charset="0"/>
                            <a:cs typeface="Cambria Math" charset="0"/>
                          </a:rPr>
                          <m:t>𝛻</m:t>
                        </m:r>
                      </m:e>
                      <m:sub>
                        <m:r>
                          <a:rPr lang="en-US" b="0" i="1" smtClean="0">
                            <a:solidFill>
                              <a:srgbClr val="C00000"/>
                            </a:solidFill>
                            <a:latin typeface="Cambria Math" charset="0"/>
                            <a:ea typeface="Cambria Math" charset="0"/>
                            <a:cs typeface="Cambria Math" charset="0"/>
                          </a:rPr>
                          <m:t>𝑊</m:t>
                        </m:r>
                      </m:sub>
                    </m:sSub>
                    <m:sSub>
                      <m:sSubPr>
                        <m:ctrlPr>
                          <a:rPr lang="en-US" b="0" i="1" smtClean="0">
                            <a:solidFill>
                              <a:srgbClr val="C00000"/>
                            </a:solidFill>
                            <a:latin typeface="Cambria Math" panose="02040503050406030204" pitchFamily="18" charset="0"/>
                            <a:ea typeface="Cambria Math" charset="0"/>
                            <a:cs typeface="Cambria Math" charset="0"/>
                          </a:rPr>
                        </m:ctrlPr>
                      </m:sSubPr>
                      <m:e>
                        <m:r>
                          <a:rPr lang="en-US" b="0" i="1" smtClean="0">
                            <a:solidFill>
                              <a:srgbClr val="C00000"/>
                            </a:solidFill>
                            <a:latin typeface="Cambria Math" charset="0"/>
                            <a:ea typeface="Cambria Math" charset="0"/>
                            <a:cs typeface="Cambria Math" charset="0"/>
                          </a:rPr>
                          <m:t>𝐸</m:t>
                        </m:r>
                      </m:e>
                      <m:sub>
                        <m:r>
                          <a:rPr lang="en-US" b="0" i="1" smtClean="0">
                            <a:solidFill>
                              <a:srgbClr val="C00000"/>
                            </a:solidFill>
                            <a:latin typeface="Cambria Math" charset="0"/>
                            <a:ea typeface="Cambria Math" charset="0"/>
                            <a:cs typeface="Cambria Math" charset="0"/>
                          </a:rPr>
                          <m:t>𝑖𝑛</m:t>
                        </m:r>
                      </m:sub>
                    </m:sSub>
                    <m:r>
                      <a:rPr lang="en-US" b="0" i="1" smtClean="0">
                        <a:solidFill>
                          <a:srgbClr val="C00000"/>
                        </a:solidFill>
                        <a:latin typeface="Cambria Math" charset="0"/>
                        <a:ea typeface="Cambria Math" charset="0"/>
                        <a:cs typeface="Cambria Math" charset="0"/>
                      </a:rPr>
                      <m:t>(</m:t>
                    </m:r>
                    <m:r>
                      <a:rPr lang="en-US" b="0" i="1" smtClean="0">
                        <a:solidFill>
                          <a:srgbClr val="C00000"/>
                        </a:solidFill>
                        <a:latin typeface="Cambria Math" charset="0"/>
                        <a:ea typeface="Cambria Math" charset="0"/>
                        <a:cs typeface="Cambria Math" charset="0"/>
                      </a:rPr>
                      <m:t>𝑊</m:t>
                    </m:r>
                    <m:r>
                      <a:rPr lang="en-US" b="0" i="1" smtClean="0">
                        <a:solidFill>
                          <a:srgbClr val="C00000"/>
                        </a:solidFill>
                        <a:latin typeface="Cambria Math" charset="0"/>
                        <a:ea typeface="Cambria Math" charset="0"/>
                        <a:cs typeface="Cambria Math" charset="0"/>
                      </a:rPr>
                      <m:t>)</m:t>
                    </m:r>
                  </m:oMath>
                </a14:m>
                <a:endParaRPr lang="en-US" dirty="0">
                  <a:solidFill>
                    <a:srgbClr val="C00000"/>
                  </a:solidFill>
                </a:endParaRPr>
              </a:p>
              <a:p>
                <a:pPr lvl="1"/>
                <a:r>
                  <a:rPr lang="en-US" dirty="0"/>
                  <a:t>Stochastic  gradient descent </a:t>
                </a:r>
                <a14:m>
                  <m:oMath xmlns:m="http://schemas.openxmlformats.org/officeDocument/2006/math">
                    <m:r>
                      <a:rPr lang="en-US" i="1" smtClean="0">
                        <a:solidFill>
                          <a:schemeClr val="accent1"/>
                        </a:solidFill>
                        <a:latin typeface="Cambria Math" charset="0"/>
                      </a:rPr>
                      <m:t>𝑊</m:t>
                    </m:r>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𝑡</m:t>
                        </m:r>
                        <m:r>
                          <a:rPr lang="en-US" i="1">
                            <a:solidFill>
                              <a:schemeClr val="accent1"/>
                            </a:solidFill>
                            <a:latin typeface="Cambria Math" charset="0"/>
                          </a:rPr>
                          <m:t>+1</m:t>
                        </m:r>
                      </m:e>
                    </m:d>
                    <m:r>
                      <a:rPr lang="en-US" i="1">
                        <a:solidFill>
                          <a:schemeClr val="accent1"/>
                        </a:solidFill>
                        <a:latin typeface="Cambria Math" charset="0"/>
                      </a:rPr>
                      <m:t>←</m:t>
                    </m:r>
                    <m:r>
                      <a:rPr lang="en-US" i="1">
                        <a:solidFill>
                          <a:schemeClr val="accent1"/>
                        </a:solidFill>
                        <a:latin typeface="Cambria Math" charset="0"/>
                      </a:rPr>
                      <m:t>𝑊</m:t>
                    </m:r>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𝑡</m:t>
                        </m:r>
                      </m:e>
                    </m:d>
                    <m:r>
                      <a:rPr lang="en-US" i="1">
                        <a:solidFill>
                          <a:schemeClr val="accent1"/>
                        </a:solidFill>
                        <a:latin typeface="Cambria Math" charset="0"/>
                      </a:rPr>
                      <m:t>−</m:t>
                    </m:r>
                    <m:r>
                      <a:rPr lang="en-US" i="1">
                        <a:solidFill>
                          <a:schemeClr val="accent1"/>
                        </a:solidFill>
                        <a:latin typeface="Cambria Math" charset="0"/>
                      </a:rPr>
                      <m:t>𝜂</m:t>
                    </m:r>
                    <m:sSub>
                      <m:sSubPr>
                        <m:ctrlPr>
                          <a:rPr lang="en-US" i="1" smtClean="0">
                            <a:solidFill>
                              <a:srgbClr val="C00000"/>
                            </a:solidFill>
                            <a:latin typeface="Cambria Math" panose="02040503050406030204" pitchFamily="18" charset="0"/>
                            <a:ea typeface="Cambria Math" charset="0"/>
                            <a:cs typeface="Cambria Math" charset="0"/>
                          </a:rPr>
                        </m:ctrlPr>
                      </m:sSubPr>
                      <m:e>
                        <m:r>
                          <a:rPr lang="en-US" i="1">
                            <a:solidFill>
                              <a:srgbClr val="C00000"/>
                            </a:solidFill>
                            <a:latin typeface="Cambria Math" charset="0"/>
                            <a:ea typeface="Cambria Math" charset="0"/>
                            <a:cs typeface="Cambria Math" charset="0"/>
                          </a:rPr>
                          <m:t>𝛻</m:t>
                        </m:r>
                      </m:e>
                      <m:sub>
                        <m:r>
                          <a:rPr lang="en-US" i="1">
                            <a:solidFill>
                              <a:srgbClr val="C00000"/>
                            </a:solidFill>
                            <a:latin typeface="Cambria Math" charset="0"/>
                            <a:ea typeface="Cambria Math" charset="0"/>
                            <a:cs typeface="Cambria Math" charset="0"/>
                          </a:rPr>
                          <m:t>𝑊</m:t>
                        </m:r>
                      </m:sub>
                    </m:sSub>
                    <m:sSub>
                      <m:sSubPr>
                        <m:ctrlPr>
                          <a:rPr lang="en-US" b="0" i="1" smtClean="0">
                            <a:solidFill>
                              <a:srgbClr val="C00000"/>
                            </a:solidFill>
                            <a:latin typeface="Cambria Math" panose="02040503050406030204" pitchFamily="18" charset="0"/>
                            <a:ea typeface="Cambria Math" charset="0"/>
                            <a:cs typeface="Cambria Math" charset="0"/>
                          </a:rPr>
                        </m:ctrlPr>
                      </m:sSubPr>
                      <m:e>
                        <m:r>
                          <a:rPr lang="en-US" b="0" i="1" smtClean="0">
                            <a:solidFill>
                              <a:srgbClr val="C00000"/>
                            </a:solidFill>
                            <a:latin typeface="Cambria Math" charset="0"/>
                            <a:ea typeface="Cambria Math" charset="0"/>
                            <a:cs typeface="Cambria Math" charset="0"/>
                          </a:rPr>
                          <m:t>𝑒</m:t>
                        </m:r>
                      </m:e>
                      <m:sub>
                        <m:r>
                          <a:rPr lang="en-US" b="0" i="1" smtClean="0">
                            <a:solidFill>
                              <a:srgbClr val="C00000"/>
                            </a:solidFill>
                            <a:latin typeface="Cambria Math" charset="0"/>
                            <a:ea typeface="Cambria Math" charset="0"/>
                            <a:cs typeface="Cambria Math" charset="0"/>
                          </a:rPr>
                          <m:t>𝑛</m:t>
                        </m:r>
                      </m:sub>
                    </m:sSub>
                    <m:r>
                      <a:rPr lang="en-US" i="1">
                        <a:solidFill>
                          <a:srgbClr val="C00000"/>
                        </a:solidFill>
                        <a:latin typeface="Cambria Math" charset="0"/>
                        <a:ea typeface="Cambria Math" charset="0"/>
                        <a:cs typeface="Cambria Math" charset="0"/>
                      </a:rPr>
                      <m:t>(</m:t>
                    </m:r>
                    <m:r>
                      <a:rPr lang="en-US" i="1">
                        <a:solidFill>
                          <a:srgbClr val="C00000"/>
                        </a:solidFill>
                        <a:latin typeface="Cambria Math" charset="0"/>
                        <a:ea typeface="Cambria Math" charset="0"/>
                        <a:cs typeface="Cambria Math" charset="0"/>
                      </a:rPr>
                      <m:t>𝑊</m:t>
                    </m:r>
                    <m:r>
                      <a:rPr lang="en-US" i="1">
                        <a:solidFill>
                          <a:srgbClr val="C00000"/>
                        </a:solidFill>
                        <a:latin typeface="Cambria Math" charset="0"/>
                        <a:ea typeface="Cambria Math" charset="0"/>
                        <a:cs typeface="Cambria Math" charset="0"/>
                      </a:rPr>
                      <m:t>)</m:t>
                    </m:r>
                  </m:oMath>
                </a14:m>
                <a:endParaRPr lang="en-US" dirty="0"/>
              </a:p>
              <a:p>
                <a:endParaRPr lang="en-US" dirty="0"/>
              </a:p>
              <a:p>
                <a:r>
                  <a:rPr lang="en-US" dirty="0"/>
                  <a:t>Key step: we need to be able to evaluate the gradient</a:t>
                </a:r>
                <a:r>
                  <a:rPr lang="mr-IN" dirty="0"/>
                  <a:t>…</a:t>
                </a:r>
                <a:endParaRPr lang="en-US" dirty="0"/>
              </a:p>
              <a:p>
                <a:pPr lvl="1"/>
                <a:r>
                  <a:rPr lang="en-US" dirty="0"/>
                  <a:t>Not trivial given the network structure</a:t>
                </a:r>
              </a:p>
              <a:p>
                <a:pPr lvl="1"/>
                <a:r>
                  <a:rPr lang="en-US" dirty="0">
                    <a:solidFill>
                      <a:srgbClr val="C00000"/>
                    </a:solidFill>
                  </a:rPr>
                  <a:t>Backpropagation </a:t>
                </a:r>
                <a:r>
                  <a:rPr lang="en-US" dirty="0"/>
                  <a:t>is an algorithmic procedure to calculate the gradient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a:stretch>
              </a:blipFill>
            </p:spPr>
            <p:txBody>
              <a:bodyPr/>
              <a:lstStyle/>
              <a:p>
                <a:r>
                  <a:rPr lang="en-US">
                    <a:noFill/>
                  </a:rPr>
                  <a:t> </a:t>
                </a:r>
              </a:p>
            </p:txBody>
          </p:sp>
        </mc:Fallback>
      </mc:AlternateContent>
    </p:spTree>
    <p:extLst>
      <p:ext uri="{BB962C8B-B14F-4D97-AF65-F5344CB8AC3E}">
        <p14:creationId xmlns:p14="http://schemas.microsoft.com/office/powerpoint/2010/main" val="121008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llege Admission Factors - YouTube">
            <a:extLst>
              <a:ext uri="{FF2B5EF4-FFF2-40B4-BE49-F238E27FC236}">
                <a16:creationId xmlns:a16="http://schemas.microsoft.com/office/drawing/2014/main" id="{EAE58773-A129-5346-8002-C68A2253D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1" y="429350"/>
            <a:ext cx="4846320" cy="2726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World University Rankings explained | Times Higher Education (THE)">
            <a:extLst>
              <a:ext uri="{FF2B5EF4-FFF2-40B4-BE49-F238E27FC236}">
                <a16:creationId xmlns:a16="http://schemas.microsoft.com/office/drawing/2014/main" id="{9C025C84-FC6E-ED4B-86A7-2E9CB0742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713" y="811983"/>
            <a:ext cx="6976287" cy="52340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2216F53-5DE1-6F40-8D55-15DBAE6DA64D}"/>
              </a:ext>
            </a:extLst>
          </p:cNvPr>
          <p:cNvPicPr>
            <a:picLocks noChangeAspect="1"/>
          </p:cNvPicPr>
          <p:nvPr/>
        </p:nvPicPr>
        <p:blipFill>
          <a:blip r:embed="rId4"/>
          <a:stretch>
            <a:fillRect/>
          </a:stretch>
        </p:blipFill>
        <p:spPr>
          <a:xfrm>
            <a:off x="901369" y="4014293"/>
            <a:ext cx="3195983" cy="2414357"/>
          </a:xfrm>
          <a:prstGeom prst="rect">
            <a:avLst/>
          </a:prstGeom>
        </p:spPr>
      </p:pic>
    </p:spTree>
    <p:extLst>
      <p:ext uri="{BB962C8B-B14F-4D97-AF65-F5344CB8AC3E}">
        <p14:creationId xmlns:p14="http://schemas.microsoft.com/office/powerpoint/2010/main" val="193134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9B19-8F0D-3E46-AFAA-D4470F5AE015}"/>
              </a:ext>
            </a:extLst>
          </p:cNvPr>
          <p:cNvSpPr>
            <a:spLocks noGrp="1"/>
          </p:cNvSpPr>
          <p:nvPr>
            <p:ph type="title"/>
          </p:nvPr>
        </p:nvSpPr>
        <p:spPr/>
        <p:txBody>
          <a:bodyPr/>
          <a:lstStyle/>
          <a:p>
            <a:r>
              <a:rPr lang="en-US" dirty="0"/>
              <a:t>Strategic Classification</a:t>
            </a:r>
          </a:p>
        </p:txBody>
      </p:sp>
      <p:pic>
        <p:nvPicPr>
          <p:cNvPr id="5" name="Picture 4">
            <a:extLst>
              <a:ext uri="{FF2B5EF4-FFF2-40B4-BE49-F238E27FC236}">
                <a16:creationId xmlns:a16="http://schemas.microsoft.com/office/drawing/2014/main" id="{812E12FA-89D9-1343-A815-81BEFE0A338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09142" y="2140779"/>
            <a:ext cx="8274245" cy="3019050"/>
          </a:xfrm>
          <a:prstGeom prst="rect">
            <a:avLst/>
          </a:prstGeom>
        </p:spPr>
      </p:pic>
      <p:pic>
        <p:nvPicPr>
          <p:cNvPr id="6" name="Picture 5">
            <a:extLst>
              <a:ext uri="{FF2B5EF4-FFF2-40B4-BE49-F238E27FC236}">
                <a16:creationId xmlns:a16="http://schemas.microsoft.com/office/drawing/2014/main" id="{D9FE62D1-2F91-EB4B-B350-5D711EBC0B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4905" y="2335056"/>
            <a:ext cx="1728025" cy="2666807"/>
          </a:xfrm>
          <a:prstGeom prst="rect">
            <a:avLst/>
          </a:prstGeom>
        </p:spPr>
      </p:pic>
      <p:sp>
        <p:nvSpPr>
          <p:cNvPr id="7" name="Curved Down Arrow 6">
            <a:extLst>
              <a:ext uri="{FF2B5EF4-FFF2-40B4-BE49-F238E27FC236}">
                <a16:creationId xmlns:a16="http://schemas.microsoft.com/office/drawing/2014/main" id="{5190BE8C-6E01-9949-A89B-7A34879A3914}"/>
              </a:ext>
            </a:extLst>
          </p:cNvPr>
          <p:cNvSpPr/>
          <p:nvPr/>
        </p:nvSpPr>
        <p:spPr>
          <a:xfrm rot="10800000">
            <a:off x="2158917" y="5209021"/>
            <a:ext cx="8006372" cy="874419"/>
          </a:xfrm>
          <a:prstGeom prst="curvedDownArrow">
            <a:avLst>
              <a:gd name="adj1" fmla="val 25000"/>
              <a:gd name="adj2" fmla="val 47026"/>
              <a:gd name="adj3" fmla="val 22798"/>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67392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74207"/>
            <a:ext cx="10515600" cy="1325563"/>
          </a:xfrm>
        </p:spPr>
        <p:txBody>
          <a:bodyPr/>
          <a:lstStyle/>
          <a:p>
            <a:r>
              <a:rPr lang="en-US" dirty="0"/>
              <a:t>Machine Learning Lifecycle</a:t>
            </a:r>
          </a:p>
        </p:txBody>
      </p:sp>
      <p:sp>
        <p:nvSpPr>
          <p:cNvPr id="5" name="TextBox 4"/>
          <p:cNvSpPr txBox="1"/>
          <p:nvPr/>
        </p:nvSpPr>
        <p:spPr>
          <a:xfrm>
            <a:off x="6607835" y="4661169"/>
            <a:ext cx="3009093" cy="584775"/>
          </a:xfrm>
          <a:prstGeom prst="rect">
            <a:avLst/>
          </a:prstGeom>
          <a:noFill/>
        </p:spPr>
        <p:txBody>
          <a:bodyPr wrap="none" rtlCol="0">
            <a:spAutoFit/>
          </a:bodyPr>
          <a:lstStyle/>
          <a:p>
            <a:r>
              <a:rPr lang="en-US" sz="3200" dirty="0"/>
              <a:t>Model Definition</a:t>
            </a:r>
          </a:p>
        </p:txBody>
      </p:sp>
      <p:sp>
        <p:nvSpPr>
          <p:cNvPr id="6" name="TextBox 5"/>
          <p:cNvSpPr txBox="1"/>
          <p:nvPr/>
        </p:nvSpPr>
        <p:spPr>
          <a:xfrm>
            <a:off x="4827864" y="5909718"/>
            <a:ext cx="1507144" cy="584775"/>
          </a:xfrm>
          <a:prstGeom prst="rect">
            <a:avLst/>
          </a:prstGeom>
          <a:noFill/>
        </p:spPr>
        <p:txBody>
          <a:bodyPr wrap="none" rtlCol="0">
            <a:spAutoFit/>
          </a:bodyPr>
          <a:lstStyle/>
          <a:p>
            <a:r>
              <a:rPr lang="en-US" sz="3200"/>
              <a:t>Training</a:t>
            </a:r>
          </a:p>
        </p:txBody>
      </p:sp>
      <p:sp>
        <p:nvSpPr>
          <p:cNvPr id="7" name="TextBox 6"/>
          <p:cNvSpPr txBox="1"/>
          <p:nvPr/>
        </p:nvSpPr>
        <p:spPr>
          <a:xfrm>
            <a:off x="2726578" y="4661169"/>
            <a:ext cx="1351139" cy="584775"/>
          </a:xfrm>
          <a:prstGeom prst="rect">
            <a:avLst/>
          </a:prstGeom>
          <a:noFill/>
        </p:spPr>
        <p:txBody>
          <a:bodyPr wrap="none" rtlCol="0">
            <a:spAutoFit/>
          </a:bodyPr>
          <a:lstStyle/>
          <a:p>
            <a:r>
              <a:rPr lang="en-US" sz="3200"/>
              <a:t>Testing</a:t>
            </a:r>
            <a:endParaRPr lang="en-US" sz="3200" dirty="0"/>
          </a:p>
        </p:txBody>
      </p:sp>
      <p:sp>
        <p:nvSpPr>
          <p:cNvPr id="8" name="TextBox 7"/>
          <p:cNvSpPr txBox="1"/>
          <p:nvPr/>
        </p:nvSpPr>
        <p:spPr>
          <a:xfrm>
            <a:off x="6607834" y="3098411"/>
            <a:ext cx="3697679" cy="584775"/>
          </a:xfrm>
          <a:prstGeom prst="rect">
            <a:avLst/>
          </a:prstGeom>
          <a:noFill/>
        </p:spPr>
        <p:txBody>
          <a:bodyPr wrap="none" rtlCol="0">
            <a:spAutoFit/>
          </a:bodyPr>
          <a:lstStyle/>
          <a:p>
            <a:r>
              <a:rPr lang="en-US" sz="3200" dirty="0"/>
              <a:t>Dataset Construction</a:t>
            </a:r>
          </a:p>
        </p:txBody>
      </p:sp>
      <p:sp>
        <p:nvSpPr>
          <p:cNvPr id="9" name="TextBox 8"/>
          <p:cNvSpPr txBox="1"/>
          <p:nvPr/>
        </p:nvSpPr>
        <p:spPr>
          <a:xfrm>
            <a:off x="6078747" y="1569047"/>
            <a:ext cx="2638864" cy="584775"/>
          </a:xfrm>
          <a:prstGeom prst="rect">
            <a:avLst/>
          </a:prstGeom>
          <a:noFill/>
        </p:spPr>
        <p:txBody>
          <a:bodyPr wrap="none" rtlCol="0">
            <a:spAutoFit/>
          </a:bodyPr>
          <a:lstStyle/>
          <a:p>
            <a:r>
              <a:rPr lang="en-US" sz="3200" dirty="0"/>
              <a:t>Task Definition</a:t>
            </a:r>
          </a:p>
        </p:txBody>
      </p:sp>
      <p:sp>
        <p:nvSpPr>
          <p:cNvPr id="10" name="TextBox 9"/>
          <p:cNvSpPr txBox="1"/>
          <p:nvPr/>
        </p:nvSpPr>
        <p:spPr>
          <a:xfrm>
            <a:off x="2538107" y="3080879"/>
            <a:ext cx="2235548" cy="584775"/>
          </a:xfrm>
          <a:prstGeom prst="rect">
            <a:avLst/>
          </a:prstGeom>
          <a:noFill/>
        </p:spPr>
        <p:txBody>
          <a:bodyPr wrap="none" rtlCol="0">
            <a:spAutoFit/>
          </a:bodyPr>
          <a:lstStyle/>
          <a:p>
            <a:r>
              <a:rPr lang="en-US" sz="3200"/>
              <a:t>Deployment</a:t>
            </a:r>
            <a:endParaRPr lang="en-US" sz="3200" dirty="0"/>
          </a:p>
        </p:txBody>
      </p:sp>
      <p:sp>
        <p:nvSpPr>
          <p:cNvPr id="11" name="TextBox 10"/>
          <p:cNvSpPr txBox="1"/>
          <p:nvPr/>
        </p:nvSpPr>
        <p:spPr>
          <a:xfrm>
            <a:off x="3297561" y="1548813"/>
            <a:ext cx="1764266" cy="584775"/>
          </a:xfrm>
          <a:prstGeom prst="rect">
            <a:avLst/>
          </a:prstGeom>
          <a:noFill/>
        </p:spPr>
        <p:txBody>
          <a:bodyPr wrap="none" rtlCol="0">
            <a:spAutoFit/>
          </a:bodyPr>
          <a:lstStyle/>
          <a:p>
            <a:r>
              <a:rPr lang="en-US" sz="3200" dirty="0"/>
              <a:t>Feedback</a:t>
            </a:r>
          </a:p>
        </p:txBody>
      </p:sp>
      <p:sp>
        <p:nvSpPr>
          <p:cNvPr id="15" name="Right Arrow 14"/>
          <p:cNvSpPr/>
          <p:nvPr/>
        </p:nvSpPr>
        <p:spPr>
          <a:xfrm rot="2467401">
            <a:off x="7346335" y="2398690"/>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5400000">
            <a:off x="7574596" y="4011149"/>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8853838">
            <a:off x="6481370" y="5681457"/>
            <a:ext cx="1636216"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3148394">
            <a:off x="3306081" y="5587499"/>
            <a:ext cx="1244502"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2972215" y="3910328"/>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060871">
            <a:off x="3332566" y="2389475"/>
            <a:ext cx="910808" cy="45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061827" y="1666505"/>
            <a:ext cx="1016920" cy="388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2467401">
            <a:off x="7346335" y="2410157"/>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5400000">
            <a:off x="7574596" y="4022616"/>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8853838">
            <a:off x="6481370" y="5692924"/>
            <a:ext cx="1636216"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13148394">
            <a:off x="3306081" y="5598966"/>
            <a:ext cx="1244502"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6200000">
            <a:off x="2972215" y="3921795"/>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9060871">
            <a:off x="3332566" y="2400942"/>
            <a:ext cx="910808" cy="4565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5061827" y="1677972"/>
            <a:ext cx="1016920" cy="388390"/>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0875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3FE7-455E-3C46-8AEA-7F75AD95E161}"/>
              </a:ext>
            </a:extLst>
          </p:cNvPr>
          <p:cNvSpPr>
            <a:spLocks noGrp="1"/>
          </p:cNvSpPr>
          <p:nvPr>
            <p:ph type="title"/>
          </p:nvPr>
        </p:nvSpPr>
        <p:spPr/>
        <p:txBody>
          <a:bodyPr/>
          <a:lstStyle/>
          <a:p>
            <a:r>
              <a:rPr lang="en-US" dirty="0"/>
              <a:t>A Quick Flashback to RBF</a:t>
            </a:r>
          </a:p>
        </p:txBody>
      </p:sp>
      <p:sp>
        <p:nvSpPr>
          <p:cNvPr id="3" name="Text Placeholder 2">
            <a:extLst>
              <a:ext uri="{FF2B5EF4-FFF2-40B4-BE49-F238E27FC236}">
                <a16:creationId xmlns:a16="http://schemas.microsoft.com/office/drawing/2014/main" id="{E6C4189B-7A10-2447-A3CE-7DC806689D9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4136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F74F-BA7C-D14B-A555-8E8527B0FB21}"/>
              </a:ext>
            </a:extLst>
          </p:cNvPr>
          <p:cNvSpPr>
            <a:spLocks noGrp="1"/>
          </p:cNvSpPr>
          <p:nvPr>
            <p:ph type="title"/>
          </p:nvPr>
        </p:nvSpPr>
        <p:spPr/>
        <p:txBody>
          <a:bodyPr/>
          <a:lstStyle/>
          <a:p>
            <a:r>
              <a:rPr lang="en-US" dirty="0"/>
              <a:t>RBF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66FD28-1247-2A4E-991E-5B2C3C132923}"/>
                  </a:ext>
                </a:extLst>
              </p:cNvPr>
              <p:cNvSpPr>
                <a:spLocks noGrp="1"/>
              </p:cNvSpPr>
              <p:nvPr>
                <p:ph idx="1"/>
              </p:nvPr>
            </p:nvSpPr>
            <p:spPr>
              <a:xfrm>
                <a:off x="838200" y="1825625"/>
                <a:ext cx="10515600" cy="4667250"/>
              </a:xfrm>
            </p:spPr>
            <p:txBody>
              <a:bodyPr>
                <a:normAutofit lnSpcReduction="10000"/>
              </a:bodyPr>
              <a:lstStyle/>
              <a:p>
                <a14:m>
                  <m:oMath xmlns:m="http://schemas.openxmlformats.org/officeDocument/2006/math">
                    <m:r>
                      <a:rPr lang="en-US" i="1">
                        <a:solidFill>
                          <a:schemeClr val="accent1"/>
                        </a:solidFill>
                        <a:latin typeface="Cambria Math" panose="02040503050406030204" pitchFamily="18" charset="0"/>
                      </a:rPr>
                      <m:t>h</m:t>
                    </m:r>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𝑥</m:t>
                            </m:r>
                          </m:e>
                        </m:acc>
                      </m:e>
                    </m:d>
                    <m:r>
                      <a:rPr lang="en-US" i="1">
                        <a:solidFill>
                          <a:schemeClr val="accent1"/>
                        </a:solidFill>
                        <a:latin typeface="Cambria Math" panose="02040503050406030204" pitchFamily="18" charset="0"/>
                      </a:rPr>
                      <m:t>=</m:t>
                    </m:r>
                    <m:nary>
                      <m:naryPr>
                        <m:chr m:val="∑"/>
                        <m:limLoc m:val="subSup"/>
                        <m:ctrlPr>
                          <a:rPr lang="en-US" i="1">
                            <a:solidFill>
                              <a:schemeClr val="accent1"/>
                            </a:solidFill>
                            <a:latin typeface="Cambria Math" panose="02040503050406030204" pitchFamily="18" charset="0"/>
                          </a:rPr>
                        </m:ctrlPr>
                      </m:naryPr>
                      <m:sub>
                        <m:r>
                          <m:rPr>
                            <m:brk m:alnAt="1"/>
                          </m:rPr>
                          <a:rPr lang="en-US" i="1">
                            <a:solidFill>
                              <a:schemeClr val="accent1"/>
                            </a:solidFill>
                            <a:latin typeface="Cambria Math" panose="02040503050406030204" pitchFamily="18" charset="0"/>
                          </a:rPr>
                          <m:t>𝑘</m:t>
                        </m:r>
                        <m:r>
                          <a:rPr lang="en-US" i="1">
                            <a:solidFill>
                              <a:schemeClr val="accent1"/>
                            </a:solidFill>
                            <a:latin typeface="Cambria Math" panose="02040503050406030204" pitchFamily="18" charset="0"/>
                          </a:rPr>
                          <m:t>=1</m:t>
                        </m:r>
                      </m:sub>
                      <m:sup>
                        <m:r>
                          <a:rPr lang="en-US" i="1">
                            <a:solidFill>
                              <a:schemeClr val="accent1"/>
                            </a:solidFill>
                            <a:latin typeface="Cambria Math" panose="02040503050406030204" pitchFamily="18" charset="0"/>
                          </a:rPr>
                          <m:t>𝐾</m:t>
                        </m:r>
                      </m:sup>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i="1">
                                <a:solidFill>
                                  <a:srgbClr val="C00000"/>
                                </a:solidFill>
                                <a:latin typeface="Cambria Math" panose="02040503050406030204" pitchFamily="18" charset="0"/>
                              </a:rPr>
                              <m:t>𝑘</m:t>
                            </m:r>
                          </m:sub>
                        </m:sSub>
                      </m:e>
                    </m:nary>
                    <m:r>
                      <a:rPr lang="en-US" i="1">
                        <a:solidFill>
                          <a:schemeClr val="accent1"/>
                        </a:solidFill>
                        <a:latin typeface="Cambria Math" panose="02040503050406030204" pitchFamily="18" charset="0"/>
                      </a:rPr>
                      <m:t>𝜙</m:t>
                    </m:r>
                    <m:d>
                      <m:dPr>
                        <m:ctrlPr>
                          <a:rPr lang="en-US" i="1">
                            <a:solidFill>
                              <a:schemeClr val="accent1"/>
                            </a:solidFill>
                            <a:latin typeface="Cambria Math" panose="02040503050406030204" pitchFamily="18" charset="0"/>
                          </a:rPr>
                        </m:ctrlPr>
                      </m:dPr>
                      <m:e>
                        <m:f>
                          <m:fPr>
                            <m:ctrlPr>
                              <a:rPr lang="en-US" i="1">
                                <a:solidFill>
                                  <a:schemeClr val="accent1"/>
                                </a:solidFill>
                                <a:latin typeface="Cambria Math" panose="02040503050406030204" pitchFamily="18" charset="0"/>
                              </a:rPr>
                            </m:ctrlPr>
                          </m:fPr>
                          <m:num>
                            <m:d>
                              <m:dPr>
                                <m:begChr m:val="‖"/>
                                <m:endChr m:val="‖"/>
                                <m:ctrlPr>
                                  <a:rPr lang="en-US" i="1">
                                    <a:solidFill>
                                      <a:schemeClr val="accent2"/>
                                    </a:solidFill>
                                    <a:latin typeface="Cambria Math" panose="02040503050406030204" pitchFamily="18" charset="0"/>
                                  </a:rPr>
                                </m:ctrlPr>
                              </m:d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𝜇</m:t>
                                        </m:r>
                                      </m:e>
                                    </m:acc>
                                  </m:e>
                                  <m:sub>
                                    <m:r>
                                      <a:rPr lang="en-US" i="1">
                                        <a:solidFill>
                                          <a:schemeClr val="accent2"/>
                                        </a:solidFill>
                                        <a:latin typeface="Cambria Math" panose="02040503050406030204" pitchFamily="18" charset="0"/>
                                      </a:rPr>
                                      <m:t>𝑘</m:t>
                                    </m:r>
                                  </m:sub>
                                </m:sSub>
                              </m:e>
                            </m:d>
                          </m:num>
                          <m:den>
                            <m:r>
                              <a:rPr lang="en-US" i="1">
                                <a:solidFill>
                                  <a:schemeClr val="accent1"/>
                                </a:solidFill>
                                <a:latin typeface="Cambria Math" panose="02040503050406030204" pitchFamily="18" charset="0"/>
                              </a:rPr>
                              <m:t>𝑟</m:t>
                            </m:r>
                          </m:den>
                        </m:f>
                      </m:e>
                    </m:d>
                  </m:oMath>
                </a14:m>
                <a:endParaRPr lang="en-US" dirty="0">
                  <a:solidFill>
                    <a:schemeClr val="accent1"/>
                  </a:solidFill>
                </a:endParaRPr>
              </a:p>
              <a:p>
                <a:endParaRPr lang="en-US" dirty="0"/>
              </a:p>
              <a:p>
                <a:endParaRPr lang="en-US" dirty="0"/>
              </a:p>
              <a:p>
                <a:r>
                  <a:rPr lang="en-US" dirty="0"/>
                  <a:t>Connection to linear models</a:t>
                </a:r>
              </a:p>
              <a:p>
                <a:pPr lvl="1"/>
                <a:r>
                  <a:rPr lang="en-US" dirty="0"/>
                  <a:t>Parametric RBF is essentially linear model with nonlinear transformation</a:t>
                </a:r>
              </a:p>
              <a:p>
                <a:endParaRPr lang="en-US" dirty="0"/>
              </a:p>
              <a:p>
                <a:r>
                  <a:rPr lang="en-US" dirty="0"/>
                  <a:t>Connection to nearest neighbor</a:t>
                </a:r>
              </a:p>
              <a:p>
                <a:pPr lvl="1"/>
                <a:r>
                  <a:rPr lang="en-US" dirty="0"/>
                  <a:t>Radial Basis Function is defined by “similarity</a:t>
                </a:r>
              </a:p>
              <a:p>
                <a:pPr lvl="1"/>
                <a:r>
                  <a:rPr lang="en-US" dirty="0"/>
                  <a:t>A prediction for a point is based on the “similarity” of the points to be predicted and other points</a:t>
                </a:r>
              </a:p>
            </p:txBody>
          </p:sp>
        </mc:Choice>
        <mc:Fallback xmlns="">
          <p:sp>
            <p:nvSpPr>
              <p:cNvPr id="3" name="Content Placeholder 2">
                <a:extLst>
                  <a:ext uri="{FF2B5EF4-FFF2-40B4-BE49-F238E27FC236}">
                    <a16:creationId xmlns:a16="http://schemas.microsoft.com/office/drawing/2014/main" id="{4966FD28-1247-2A4E-991E-5B2C3C132923}"/>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086" t="-12737"/>
                </a:stretch>
              </a:blipFill>
            </p:spPr>
            <p:txBody>
              <a:bodyPr/>
              <a:lstStyle/>
              <a:p>
                <a:r>
                  <a:rPr lang="en-US">
                    <a:noFill/>
                  </a:rPr>
                  <a:t> </a:t>
                </a:r>
              </a:p>
            </p:txBody>
          </p:sp>
        </mc:Fallback>
      </mc:AlternateContent>
    </p:spTree>
    <p:extLst>
      <p:ext uri="{BB962C8B-B14F-4D97-AF65-F5344CB8AC3E}">
        <p14:creationId xmlns:p14="http://schemas.microsoft.com/office/powerpoint/2010/main" val="35821323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F74F-BA7C-D14B-A555-8E8527B0FB21}"/>
              </a:ext>
            </a:extLst>
          </p:cNvPr>
          <p:cNvSpPr>
            <a:spLocks noGrp="1"/>
          </p:cNvSpPr>
          <p:nvPr>
            <p:ph type="title"/>
          </p:nvPr>
        </p:nvSpPr>
        <p:spPr/>
        <p:txBody>
          <a:bodyPr/>
          <a:lstStyle/>
          <a:p>
            <a:r>
              <a:rPr lang="en-US" dirty="0"/>
              <a:t>More Discussion on RBF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66FD28-1247-2A4E-991E-5B2C3C132923}"/>
                  </a:ext>
                </a:extLst>
              </p:cNvPr>
              <p:cNvSpPr>
                <a:spLocks noGrp="1"/>
              </p:cNvSpPr>
              <p:nvPr>
                <p:ph idx="1"/>
              </p:nvPr>
            </p:nvSpPr>
            <p:spPr/>
            <p:txBody>
              <a:bodyPr/>
              <a:lstStyle/>
              <a:p>
                <a14:m>
                  <m:oMath xmlns:m="http://schemas.openxmlformats.org/officeDocument/2006/math">
                    <m:r>
                      <a:rPr lang="en-US" i="1">
                        <a:solidFill>
                          <a:schemeClr val="accent1"/>
                        </a:solidFill>
                        <a:latin typeface="Cambria Math" panose="02040503050406030204" pitchFamily="18" charset="0"/>
                      </a:rPr>
                      <m:t>h</m:t>
                    </m:r>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𝑥</m:t>
                            </m:r>
                          </m:e>
                        </m:acc>
                      </m:e>
                    </m:d>
                    <m:r>
                      <a:rPr lang="en-US" i="1">
                        <a:solidFill>
                          <a:schemeClr val="accent1"/>
                        </a:solidFill>
                        <a:latin typeface="Cambria Math" panose="02040503050406030204" pitchFamily="18" charset="0"/>
                      </a:rPr>
                      <m:t>=</m:t>
                    </m:r>
                    <m:nary>
                      <m:naryPr>
                        <m:chr m:val="∑"/>
                        <m:limLoc m:val="subSup"/>
                        <m:ctrlPr>
                          <a:rPr lang="en-US" i="1">
                            <a:solidFill>
                              <a:schemeClr val="accent1"/>
                            </a:solidFill>
                            <a:latin typeface="Cambria Math" panose="02040503050406030204" pitchFamily="18" charset="0"/>
                          </a:rPr>
                        </m:ctrlPr>
                      </m:naryPr>
                      <m:sub>
                        <m:r>
                          <m:rPr>
                            <m:brk m:alnAt="1"/>
                          </m:rPr>
                          <a:rPr lang="en-US" i="1">
                            <a:solidFill>
                              <a:schemeClr val="accent1"/>
                            </a:solidFill>
                            <a:latin typeface="Cambria Math" panose="02040503050406030204" pitchFamily="18" charset="0"/>
                          </a:rPr>
                          <m:t>𝑘</m:t>
                        </m:r>
                        <m:r>
                          <a:rPr lang="en-US" i="1">
                            <a:solidFill>
                              <a:schemeClr val="accent1"/>
                            </a:solidFill>
                            <a:latin typeface="Cambria Math" panose="02040503050406030204" pitchFamily="18" charset="0"/>
                          </a:rPr>
                          <m:t>=1</m:t>
                        </m:r>
                      </m:sub>
                      <m:sup>
                        <m:r>
                          <a:rPr lang="en-US" i="1">
                            <a:solidFill>
                              <a:schemeClr val="accent1"/>
                            </a:solidFill>
                            <a:latin typeface="Cambria Math" panose="02040503050406030204" pitchFamily="18" charset="0"/>
                          </a:rPr>
                          <m:t>𝐾</m:t>
                        </m:r>
                      </m:sup>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i="1">
                                <a:solidFill>
                                  <a:srgbClr val="C00000"/>
                                </a:solidFill>
                                <a:latin typeface="Cambria Math" panose="02040503050406030204" pitchFamily="18" charset="0"/>
                              </a:rPr>
                              <m:t>𝑘</m:t>
                            </m:r>
                          </m:sub>
                        </m:sSub>
                      </m:e>
                    </m:nary>
                    <m:r>
                      <a:rPr lang="en-US" i="1">
                        <a:solidFill>
                          <a:schemeClr val="accent1"/>
                        </a:solidFill>
                        <a:latin typeface="Cambria Math" panose="02040503050406030204" pitchFamily="18" charset="0"/>
                      </a:rPr>
                      <m:t>𝜙</m:t>
                    </m:r>
                    <m:d>
                      <m:dPr>
                        <m:ctrlPr>
                          <a:rPr lang="en-US" i="1">
                            <a:solidFill>
                              <a:schemeClr val="accent1"/>
                            </a:solidFill>
                            <a:latin typeface="Cambria Math" panose="02040503050406030204" pitchFamily="18" charset="0"/>
                          </a:rPr>
                        </m:ctrlPr>
                      </m:dPr>
                      <m:e>
                        <m:f>
                          <m:fPr>
                            <m:ctrlPr>
                              <a:rPr lang="en-US" i="1">
                                <a:solidFill>
                                  <a:schemeClr val="accent1"/>
                                </a:solidFill>
                                <a:latin typeface="Cambria Math" panose="02040503050406030204" pitchFamily="18" charset="0"/>
                              </a:rPr>
                            </m:ctrlPr>
                          </m:fPr>
                          <m:num>
                            <m:d>
                              <m:dPr>
                                <m:begChr m:val="‖"/>
                                <m:endChr m:val="‖"/>
                                <m:ctrlPr>
                                  <a:rPr lang="en-US" i="1">
                                    <a:solidFill>
                                      <a:schemeClr val="accent2"/>
                                    </a:solidFill>
                                    <a:latin typeface="Cambria Math" panose="02040503050406030204" pitchFamily="18" charset="0"/>
                                  </a:rPr>
                                </m:ctrlPr>
                              </m:d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𝜇</m:t>
                                        </m:r>
                                      </m:e>
                                    </m:acc>
                                  </m:e>
                                  <m:sub>
                                    <m:r>
                                      <a:rPr lang="en-US" i="1">
                                        <a:solidFill>
                                          <a:schemeClr val="accent2"/>
                                        </a:solidFill>
                                        <a:latin typeface="Cambria Math" panose="02040503050406030204" pitchFamily="18" charset="0"/>
                                      </a:rPr>
                                      <m:t>𝑘</m:t>
                                    </m:r>
                                  </m:sub>
                                </m:sSub>
                              </m:e>
                            </m:d>
                          </m:num>
                          <m:den>
                            <m:r>
                              <a:rPr lang="en-US" i="1">
                                <a:solidFill>
                                  <a:schemeClr val="accent1"/>
                                </a:solidFill>
                                <a:latin typeface="Cambria Math" panose="02040503050406030204" pitchFamily="18" charset="0"/>
                              </a:rPr>
                              <m:t>𝑟</m:t>
                            </m:r>
                          </m:den>
                        </m:f>
                      </m:e>
                    </m:d>
                  </m:oMath>
                </a14:m>
                <a:endParaRPr lang="en-US" dirty="0">
                  <a:solidFill>
                    <a:schemeClr val="accent1"/>
                  </a:solidFill>
                </a:endParaRPr>
              </a:p>
              <a:p>
                <a:endParaRPr lang="en-US" dirty="0"/>
              </a:p>
              <a:p>
                <a:r>
                  <a:rPr lang="en-US" dirty="0"/>
                  <a:t>Connection to SVM</a:t>
                </a:r>
              </a:p>
              <a:p>
                <a:pPr lvl="1"/>
                <a:r>
                  <a:rPr lang="en-US" sz="2800" dirty="0"/>
                  <a:t>Gaussian RBF Kernel: </a:t>
                </a:r>
                <a14:m>
                  <m:oMath xmlns:m="http://schemas.openxmlformats.org/officeDocument/2006/math">
                    <m:r>
                      <a:rPr lang="en-US" sz="2800" i="1" smtClean="0">
                        <a:solidFill>
                          <a:schemeClr val="accent1"/>
                        </a:solidFill>
                        <a:latin typeface="Cambria Math" charset="0"/>
                      </a:rPr>
                      <m:t>𝑔</m:t>
                    </m:r>
                    <m:d>
                      <m:dPr>
                        <m:ctrlPr>
                          <a:rPr lang="en-US" sz="2800" i="1">
                            <a:solidFill>
                              <a:schemeClr val="accent1"/>
                            </a:solidFill>
                            <a:latin typeface="Cambria Math" panose="02040503050406030204" pitchFamily="18" charset="0"/>
                          </a:rPr>
                        </m:ctrlPr>
                      </m:dPr>
                      <m:e>
                        <m:acc>
                          <m:accPr>
                            <m:chr m:val="⃗"/>
                            <m:ctrlPr>
                              <a:rPr lang="en-US" sz="2800" i="1">
                                <a:solidFill>
                                  <a:schemeClr val="accent1"/>
                                </a:solidFill>
                                <a:latin typeface="Cambria Math" panose="02040503050406030204" pitchFamily="18" charset="0"/>
                              </a:rPr>
                            </m:ctrlPr>
                          </m:accPr>
                          <m:e>
                            <m:r>
                              <a:rPr lang="en-US" sz="2800" i="1">
                                <a:solidFill>
                                  <a:schemeClr val="accent1"/>
                                </a:solidFill>
                                <a:latin typeface="Cambria Math" charset="0"/>
                              </a:rPr>
                              <m:t>𝑥</m:t>
                            </m:r>
                          </m:e>
                        </m:acc>
                      </m:e>
                    </m:d>
                    <m:r>
                      <a:rPr lang="en-US" sz="2800" i="1">
                        <a:solidFill>
                          <a:schemeClr val="accent1"/>
                        </a:solidFill>
                        <a:latin typeface="Cambria Math" charset="0"/>
                      </a:rPr>
                      <m:t>=</m:t>
                    </m:r>
                    <m:r>
                      <a:rPr lang="en-US" sz="2800" i="1">
                        <a:solidFill>
                          <a:schemeClr val="accent1"/>
                        </a:solidFill>
                        <a:latin typeface="Cambria Math" charset="0"/>
                      </a:rPr>
                      <m:t>𝑠𝑖𝑔𝑛</m:t>
                    </m:r>
                    <m:d>
                      <m:dPr>
                        <m:ctrlPr>
                          <a:rPr lang="en-US" sz="2800" i="1">
                            <a:solidFill>
                              <a:schemeClr val="accent1"/>
                            </a:solidFill>
                            <a:latin typeface="Cambria Math" panose="02040503050406030204" pitchFamily="18" charset="0"/>
                          </a:rPr>
                        </m:ctrlPr>
                      </m:dPr>
                      <m:e>
                        <m:nary>
                          <m:naryPr>
                            <m:chr m:val="∑"/>
                            <m:limLoc m:val="subSup"/>
                            <m:supHide m:val="on"/>
                            <m:ctrlPr>
                              <a:rPr lang="en-US" sz="2800" i="1">
                                <a:solidFill>
                                  <a:schemeClr val="accent1"/>
                                </a:solidFill>
                                <a:latin typeface="Cambria Math" panose="02040503050406030204" pitchFamily="18" charset="0"/>
                              </a:rPr>
                            </m:ctrlPr>
                          </m:naryPr>
                          <m:sub>
                            <m:sSubSup>
                              <m:sSubSupPr>
                                <m:ctrlPr>
                                  <a:rPr lang="en-US" sz="2800" i="1">
                                    <a:solidFill>
                                      <a:schemeClr val="accent2"/>
                                    </a:solidFill>
                                    <a:latin typeface="Cambria Math" panose="02040503050406030204" pitchFamily="18" charset="0"/>
                                  </a:rPr>
                                </m:ctrlPr>
                              </m:sSubSupPr>
                              <m:e>
                                <m:r>
                                  <a:rPr lang="en-US" sz="2800" i="1">
                                    <a:solidFill>
                                      <a:schemeClr val="accent2"/>
                                    </a:solidFill>
                                    <a:latin typeface="Cambria Math" charset="0"/>
                                  </a:rPr>
                                  <m:t>𝛼</m:t>
                                </m:r>
                              </m:e>
                              <m:sub>
                                <m:r>
                                  <a:rPr lang="en-US" sz="2800" i="1">
                                    <a:solidFill>
                                      <a:schemeClr val="accent2"/>
                                    </a:solidFill>
                                    <a:latin typeface="Cambria Math" charset="0"/>
                                  </a:rPr>
                                  <m:t>𝑛</m:t>
                                </m:r>
                              </m:sub>
                              <m:sup>
                                <m:r>
                                  <a:rPr lang="en-US" sz="2800" i="1">
                                    <a:solidFill>
                                      <a:schemeClr val="accent2"/>
                                    </a:solidFill>
                                    <a:latin typeface="Cambria Math" charset="0"/>
                                  </a:rPr>
                                  <m:t>∗</m:t>
                                </m:r>
                              </m:sup>
                            </m:sSubSup>
                            <m:r>
                              <a:rPr lang="en-US" sz="2800" i="1">
                                <a:solidFill>
                                  <a:schemeClr val="accent2"/>
                                </a:solidFill>
                                <a:latin typeface="Cambria Math" charset="0"/>
                              </a:rPr>
                              <m:t>&gt;0</m:t>
                            </m:r>
                          </m:sub>
                          <m:sup/>
                          <m:e>
                            <m:sSubSup>
                              <m:sSubSupPr>
                                <m:ctrlPr>
                                  <a:rPr lang="en-US" sz="2800" i="1">
                                    <a:solidFill>
                                      <a:schemeClr val="accent1"/>
                                    </a:solidFill>
                                    <a:latin typeface="Cambria Math" panose="02040503050406030204" pitchFamily="18" charset="0"/>
                                  </a:rPr>
                                </m:ctrlPr>
                              </m:sSubSupPr>
                              <m:e>
                                <m:r>
                                  <a:rPr lang="en-US" sz="2800" i="1">
                                    <a:solidFill>
                                      <a:schemeClr val="accent1"/>
                                    </a:solidFill>
                                    <a:latin typeface="Cambria Math" charset="0"/>
                                  </a:rPr>
                                  <m:t>𝛼</m:t>
                                </m:r>
                              </m:e>
                              <m:sub>
                                <m:r>
                                  <a:rPr lang="en-US" sz="2800" i="1">
                                    <a:solidFill>
                                      <a:schemeClr val="accent1"/>
                                    </a:solidFill>
                                    <a:latin typeface="Cambria Math" charset="0"/>
                                  </a:rPr>
                                  <m:t>𝑛</m:t>
                                </m:r>
                              </m:sub>
                              <m:sup>
                                <m:r>
                                  <a:rPr lang="en-US" sz="2800" i="1">
                                    <a:solidFill>
                                      <a:schemeClr val="accent1"/>
                                    </a:solidFill>
                                    <a:latin typeface="Cambria Math" charset="0"/>
                                  </a:rPr>
                                  <m:t>∗</m:t>
                                </m:r>
                              </m:sup>
                            </m:sSubSup>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charset="0"/>
                                  </a:rPr>
                                  <m:t>𝑦</m:t>
                                </m:r>
                              </m:e>
                              <m:sub>
                                <m:r>
                                  <a:rPr lang="en-US" sz="2800" i="1">
                                    <a:solidFill>
                                      <a:schemeClr val="accent1"/>
                                    </a:solidFill>
                                    <a:latin typeface="Cambria Math" charset="0"/>
                                  </a:rPr>
                                  <m:t>𝑛</m:t>
                                </m:r>
                              </m:sub>
                            </m:sSub>
                            <m:r>
                              <a:rPr lang="en-US" sz="2800" i="1">
                                <a:solidFill>
                                  <a:schemeClr val="accent1"/>
                                </a:solidFill>
                                <a:latin typeface="Cambria Math" charset="0"/>
                              </a:rPr>
                              <m:t>𝐾</m:t>
                            </m:r>
                            <m:r>
                              <a:rPr lang="en-US" sz="2800">
                                <a:solidFill>
                                  <a:schemeClr val="accent1"/>
                                </a:solidFill>
                                <a:latin typeface="Cambria Math" charset="0"/>
                              </a:rPr>
                              <m:t>(</m:t>
                            </m:r>
                            <m:sSub>
                              <m:sSubPr>
                                <m:ctrlPr>
                                  <a:rPr lang="en-US" sz="2800" i="1">
                                    <a:solidFill>
                                      <a:schemeClr val="accent1"/>
                                    </a:solidFill>
                                    <a:latin typeface="Cambria Math" panose="02040503050406030204" pitchFamily="18" charset="0"/>
                                  </a:rPr>
                                </m:ctrlPr>
                              </m:sSubPr>
                              <m:e>
                                <m:acc>
                                  <m:accPr>
                                    <m:chr m:val="⃗"/>
                                    <m:ctrlPr>
                                      <a:rPr lang="en-US" sz="2800" i="1">
                                        <a:solidFill>
                                          <a:schemeClr val="accent1"/>
                                        </a:solidFill>
                                        <a:latin typeface="Cambria Math" panose="02040503050406030204" pitchFamily="18" charset="0"/>
                                      </a:rPr>
                                    </m:ctrlPr>
                                  </m:accPr>
                                  <m:e>
                                    <m:r>
                                      <a:rPr lang="en-US" sz="2800" i="1">
                                        <a:solidFill>
                                          <a:schemeClr val="accent1"/>
                                        </a:solidFill>
                                        <a:latin typeface="Cambria Math" charset="0"/>
                                      </a:rPr>
                                      <m:t>𝑥</m:t>
                                    </m:r>
                                  </m:e>
                                </m:acc>
                              </m:e>
                              <m:sub>
                                <m:r>
                                  <a:rPr lang="en-US" sz="2800" i="1">
                                    <a:solidFill>
                                      <a:schemeClr val="accent1"/>
                                    </a:solidFill>
                                    <a:latin typeface="Cambria Math" charset="0"/>
                                  </a:rPr>
                                  <m:t>𝑛</m:t>
                                </m:r>
                              </m:sub>
                            </m:sSub>
                            <m:r>
                              <a:rPr lang="en-US" sz="2800" i="1">
                                <a:solidFill>
                                  <a:schemeClr val="accent1"/>
                                </a:solidFill>
                                <a:latin typeface="Cambria Math" charset="0"/>
                              </a:rPr>
                              <m:t>,</m:t>
                            </m:r>
                            <m:acc>
                              <m:accPr>
                                <m:chr m:val="⃗"/>
                                <m:ctrlPr>
                                  <a:rPr lang="en-US" sz="2800" i="1">
                                    <a:solidFill>
                                      <a:schemeClr val="accent1"/>
                                    </a:solidFill>
                                    <a:latin typeface="Cambria Math" panose="02040503050406030204" pitchFamily="18" charset="0"/>
                                  </a:rPr>
                                </m:ctrlPr>
                              </m:accPr>
                              <m:e>
                                <m:r>
                                  <a:rPr lang="en-US" sz="2800" i="1">
                                    <a:solidFill>
                                      <a:schemeClr val="accent1"/>
                                    </a:solidFill>
                                    <a:latin typeface="Cambria Math" charset="0"/>
                                  </a:rPr>
                                  <m:t>𝑥</m:t>
                                </m:r>
                              </m:e>
                            </m:acc>
                            <m:r>
                              <a:rPr lang="en-US" sz="2800" i="1">
                                <a:solidFill>
                                  <a:schemeClr val="accent1"/>
                                </a:solidFill>
                                <a:latin typeface="Cambria Math" charset="0"/>
                              </a:rPr>
                              <m:t>)</m:t>
                            </m:r>
                          </m:e>
                        </m:nary>
                        <m:r>
                          <a:rPr lang="en-US" sz="2800" i="1">
                            <a:solidFill>
                              <a:schemeClr val="accent1"/>
                            </a:solidFill>
                            <a:latin typeface="Cambria Math" charset="0"/>
                          </a:rPr>
                          <m:t>+</m:t>
                        </m:r>
                        <m:sSup>
                          <m:sSupPr>
                            <m:ctrlPr>
                              <a:rPr lang="en-US" sz="2800" i="1">
                                <a:solidFill>
                                  <a:schemeClr val="accent1"/>
                                </a:solidFill>
                                <a:latin typeface="Cambria Math" panose="02040503050406030204" pitchFamily="18" charset="0"/>
                              </a:rPr>
                            </m:ctrlPr>
                          </m:sSupPr>
                          <m:e>
                            <m:r>
                              <a:rPr lang="en-US" sz="2800" i="1">
                                <a:solidFill>
                                  <a:schemeClr val="accent1"/>
                                </a:solidFill>
                                <a:latin typeface="Cambria Math" charset="0"/>
                              </a:rPr>
                              <m:t>𝑏</m:t>
                            </m:r>
                          </m:e>
                          <m:sup>
                            <m:r>
                              <a:rPr lang="en-US" sz="2800" i="1">
                                <a:solidFill>
                                  <a:schemeClr val="accent1"/>
                                </a:solidFill>
                                <a:latin typeface="Cambria Math" charset="0"/>
                              </a:rPr>
                              <m:t>∗</m:t>
                            </m:r>
                          </m:sup>
                        </m:sSup>
                        <m:r>
                          <a:rPr lang="en-US" sz="2800" i="1">
                            <a:solidFill>
                              <a:schemeClr val="accent1"/>
                            </a:solidFill>
                            <a:latin typeface="Cambria Math" panose="02040503050406030204" pitchFamily="18" charset="0"/>
                          </a:rPr>
                          <m:t>))</m:t>
                        </m:r>
                      </m:e>
                    </m:d>
                  </m:oMath>
                </a14:m>
                <a:endParaRPr lang="en-US" sz="2800" i="1" dirty="0">
                  <a:solidFill>
                    <a:schemeClr val="accent1"/>
                  </a:solidFill>
                  <a:latin typeface="Cambria Math" panose="02040503050406030204" pitchFamily="18" charset="0"/>
                </a:endParaRPr>
              </a:p>
              <a:p>
                <a:pPr lvl="1"/>
                <a:r>
                  <a:rPr lang="en-US" sz="2800" dirty="0"/>
                  <a:t>Use </a:t>
                </a:r>
                <a:r>
                  <a:rPr lang="en-US" sz="2800" dirty="0">
                    <a:solidFill>
                      <a:schemeClr val="accent2"/>
                    </a:solidFill>
                  </a:rPr>
                  <a:t>c</a:t>
                </a:r>
                <a:r>
                  <a:rPr lang="en-US" sz="2400" dirty="0">
                    <a:solidFill>
                      <a:schemeClr val="accent2"/>
                    </a:solidFill>
                  </a:rPr>
                  <a:t>luster centers </a:t>
                </a:r>
                <a:r>
                  <a:rPr lang="en-US" sz="2400" dirty="0"/>
                  <a:t>or </a:t>
                </a:r>
                <a:r>
                  <a:rPr lang="en-US" sz="2400" dirty="0">
                    <a:solidFill>
                      <a:schemeClr val="accent2"/>
                    </a:solidFill>
                  </a:rPr>
                  <a:t>support vectors </a:t>
                </a:r>
                <a:r>
                  <a:rPr lang="en-US" sz="2400" dirty="0"/>
                  <a:t>to characterize a hypothesis</a:t>
                </a:r>
              </a:p>
              <a:p>
                <a:pPr lvl="1"/>
                <a:endParaRPr lang="en-US" dirty="0"/>
              </a:p>
            </p:txBody>
          </p:sp>
        </mc:Choice>
        <mc:Fallback xmlns="">
          <p:sp>
            <p:nvSpPr>
              <p:cNvPr id="3" name="Content Placeholder 2">
                <a:extLst>
                  <a:ext uri="{FF2B5EF4-FFF2-40B4-BE49-F238E27FC236}">
                    <a16:creationId xmlns:a16="http://schemas.microsoft.com/office/drawing/2014/main" id="{4966FD28-1247-2A4E-991E-5B2C3C132923}"/>
                  </a:ext>
                </a:extLst>
              </p:cNvPr>
              <p:cNvSpPr>
                <a:spLocks noGrp="1" noRot="1" noChangeAspect="1" noMove="1" noResize="1" noEditPoints="1" noAdjustHandles="1" noChangeArrowheads="1" noChangeShapeType="1" noTextEdit="1"/>
              </p:cNvSpPr>
              <p:nvPr>
                <p:ph idx="1"/>
              </p:nvPr>
            </p:nvSpPr>
            <p:spPr>
              <a:blipFill>
                <a:blip r:embed="rId3"/>
                <a:stretch>
                  <a:fillRect l="-1086" t="-1366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D91DAF3-93C0-D647-B0DE-4FC2391FB5F3}"/>
              </a:ext>
            </a:extLst>
          </p:cNvPr>
          <p:cNvPicPr>
            <a:picLocks noChangeAspect="1"/>
          </p:cNvPicPr>
          <p:nvPr/>
        </p:nvPicPr>
        <p:blipFill>
          <a:blip r:embed="rId4"/>
          <a:stretch>
            <a:fillRect/>
          </a:stretch>
        </p:blipFill>
        <p:spPr>
          <a:xfrm>
            <a:off x="2899832" y="4599782"/>
            <a:ext cx="2667000" cy="2146300"/>
          </a:xfrm>
          <a:prstGeom prst="rect">
            <a:avLst/>
          </a:prstGeom>
          <a:ln>
            <a:solidFill>
              <a:schemeClr val="tx1"/>
            </a:solidFill>
          </a:ln>
        </p:spPr>
      </p:pic>
      <p:pic>
        <p:nvPicPr>
          <p:cNvPr id="5" name="Picture 4">
            <a:extLst>
              <a:ext uri="{FF2B5EF4-FFF2-40B4-BE49-F238E27FC236}">
                <a16:creationId xmlns:a16="http://schemas.microsoft.com/office/drawing/2014/main" id="{534A58D1-3786-E142-A5EC-3CBD2A6FDA92}"/>
              </a:ext>
            </a:extLst>
          </p:cNvPr>
          <p:cNvPicPr>
            <a:picLocks noChangeAspect="1"/>
          </p:cNvPicPr>
          <p:nvPr/>
        </p:nvPicPr>
        <p:blipFill>
          <a:blip r:embed="rId5"/>
          <a:stretch>
            <a:fillRect/>
          </a:stretch>
        </p:blipFill>
        <p:spPr>
          <a:xfrm>
            <a:off x="7120466" y="4602164"/>
            <a:ext cx="2679700" cy="2184400"/>
          </a:xfrm>
          <a:prstGeom prst="rect">
            <a:avLst/>
          </a:prstGeom>
          <a:ln>
            <a:solidFill>
              <a:schemeClr val="tx1"/>
            </a:solidFill>
          </a:ln>
        </p:spPr>
      </p:pic>
      <p:sp>
        <p:nvSpPr>
          <p:cNvPr id="6" name="TextBox 5">
            <a:extLst>
              <a:ext uri="{FF2B5EF4-FFF2-40B4-BE49-F238E27FC236}">
                <a16:creationId xmlns:a16="http://schemas.microsoft.com/office/drawing/2014/main" id="{56678BCA-C217-714A-A17B-939E51D7086D}"/>
              </a:ext>
            </a:extLst>
          </p:cNvPr>
          <p:cNvSpPr txBox="1"/>
          <p:nvPr/>
        </p:nvSpPr>
        <p:spPr>
          <a:xfrm>
            <a:off x="1862667" y="5584360"/>
            <a:ext cx="819455" cy="584775"/>
          </a:xfrm>
          <a:prstGeom prst="rect">
            <a:avLst/>
          </a:prstGeom>
          <a:noFill/>
        </p:spPr>
        <p:txBody>
          <a:bodyPr wrap="none" rtlCol="0">
            <a:spAutoFit/>
          </a:bodyPr>
          <a:lstStyle/>
          <a:p>
            <a:r>
              <a:rPr lang="en-US" sz="3200" dirty="0"/>
              <a:t>RBF</a:t>
            </a:r>
          </a:p>
        </p:txBody>
      </p:sp>
      <p:sp>
        <p:nvSpPr>
          <p:cNvPr id="7" name="TextBox 6">
            <a:extLst>
              <a:ext uri="{FF2B5EF4-FFF2-40B4-BE49-F238E27FC236}">
                <a16:creationId xmlns:a16="http://schemas.microsoft.com/office/drawing/2014/main" id="{46FC7C32-B473-E445-94EE-27170BAB01AC}"/>
              </a:ext>
            </a:extLst>
          </p:cNvPr>
          <p:cNvSpPr txBox="1"/>
          <p:nvPr/>
        </p:nvSpPr>
        <p:spPr>
          <a:xfrm>
            <a:off x="6096000" y="5380544"/>
            <a:ext cx="954492" cy="584775"/>
          </a:xfrm>
          <a:prstGeom prst="rect">
            <a:avLst/>
          </a:prstGeom>
          <a:noFill/>
        </p:spPr>
        <p:txBody>
          <a:bodyPr wrap="none" rtlCol="0">
            <a:spAutoFit/>
          </a:bodyPr>
          <a:lstStyle/>
          <a:p>
            <a:r>
              <a:rPr lang="en-US" sz="3200" dirty="0"/>
              <a:t>SVM</a:t>
            </a:r>
          </a:p>
        </p:txBody>
      </p:sp>
    </p:spTree>
    <p:extLst>
      <p:ext uri="{BB962C8B-B14F-4D97-AF65-F5344CB8AC3E}">
        <p14:creationId xmlns:p14="http://schemas.microsoft.com/office/powerpoint/2010/main" val="10863143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F74F-BA7C-D14B-A555-8E8527B0FB21}"/>
              </a:ext>
            </a:extLst>
          </p:cNvPr>
          <p:cNvSpPr>
            <a:spLocks noGrp="1"/>
          </p:cNvSpPr>
          <p:nvPr>
            <p:ph type="title"/>
          </p:nvPr>
        </p:nvSpPr>
        <p:spPr/>
        <p:txBody>
          <a:bodyPr/>
          <a:lstStyle/>
          <a:p>
            <a:r>
              <a:rPr lang="en-US" dirty="0"/>
              <a:t>More Discussion on RBF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66FD28-1247-2A4E-991E-5B2C3C132923}"/>
                  </a:ext>
                </a:extLst>
              </p:cNvPr>
              <p:cNvSpPr>
                <a:spLocks noGrp="1"/>
              </p:cNvSpPr>
              <p:nvPr>
                <p:ph idx="1"/>
              </p:nvPr>
            </p:nvSpPr>
            <p:spPr/>
            <p:txBody>
              <a:bodyPr/>
              <a:lstStyle/>
              <a:p>
                <a14:m>
                  <m:oMath xmlns:m="http://schemas.openxmlformats.org/officeDocument/2006/math">
                    <m:r>
                      <a:rPr lang="en-US" i="1">
                        <a:solidFill>
                          <a:schemeClr val="accent1"/>
                        </a:solidFill>
                        <a:latin typeface="Cambria Math" panose="02040503050406030204" pitchFamily="18" charset="0"/>
                      </a:rPr>
                      <m:t>h</m:t>
                    </m:r>
                    <m:d>
                      <m:dPr>
                        <m:ctrlPr>
                          <a:rPr lang="en-US" i="1">
                            <a:solidFill>
                              <a:schemeClr val="accent1"/>
                            </a:solidFill>
                            <a:latin typeface="Cambria Math" panose="02040503050406030204" pitchFamily="18" charset="0"/>
                          </a:rPr>
                        </m:ctrlPr>
                      </m:d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𝑥</m:t>
                            </m:r>
                          </m:e>
                        </m:acc>
                      </m:e>
                    </m:d>
                    <m:r>
                      <a:rPr lang="en-US" i="1">
                        <a:solidFill>
                          <a:schemeClr val="accent1"/>
                        </a:solidFill>
                        <a:latin typeface="Cambria Math" panose="02040503050406030204" pitchFamily="18" charset="0"/>
                      </a:rPr>
                      <m:t>=</m:t>
                    </m:r>
                    <m:nary>
                      <m:naryPr>
                        <m:chr m:val="∑"/>
                        <m:limLoc m:val="subSup"/>
                        <m:ctrlPr>
                          <a:rPr lang="en-US" i="1">
                            <a:solidFill>
                              <a:schemeClr val="accent1"/>
                            </a:solidFill>
                            <a:latin typeface="Cambria Math" panose="02040503050406030204" pitchFamily="18" charset="0"/>
                          </a:rPr>
                        </m:ctrlPr>
                      </m:naryPr>
                      <m:sub>
                        <m:r>
                          <m:rPr>
                            <m:brk m:alnAt="1"/>
                          </m:rPr>
                          <a:rPr lang="en-US" i="1">
                            <a:solidFill>
                              <a:schemeClr val="accent1"/>
                            </a:solidFill>
                            <a:latin typeface="Cambria Math" panose="02040503050406030204" pitchFamily="18" charset="0"/>
                          </a:rPr>
                          <m:t>𝑘</m:t>
                        </m:r>
                        <m:r>
                          <a:rPr lang="en-US" i="1">
                            <a:solidFill>
                              <a:schemeClr val="accent1"/>
                            </a:solidFill>
                            <a:latin typeface="Cambria Math" panose="02040503050406030204" pitchFamily="18" charset="0"/>
                          </a:rPr>
                          <m:t>=1</m:t>
                        </m:r>
                      </m:sub>
                      <m:sup>
                        <m:r>
                          <a:rPr lang="en-US" i="1">
                            <a:solidFill>
                              <a:schemeClr val="accent1"/>
                            </a:solidFill>
                            <a:latin typeface="Cambria Math" panose="02040503050406030204" pitchFamily="18" charset="0"/>
                          </a:rPr>
                          <m:t>𝐾</m:t>
                        </m:r>
                      </m:sup>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𝑤</m:t>
                            </m:r>
                          </m:e>
                          <m:sub>
                            <m:r>
                              <a:rPr lang="en-US" i="1">
                                <a:solidFill>
                                  <a:srgbClr val="C00000"/>
                                </a:solidFill>
                                <a:latin typeface="Cambria Math" panose="02040503050406030204" pitchFamily="18" charset="0"/>
                              </a:rPr>
                              <m:t>𝑘</m:t>
                            </m:r>
                          </m:sub>
                        </m:sSub>
                      </m:e>
                    </m:nary>
                    <m:r>
                      <a:rPr lang="en-US" i="1">
                        <a:solidFill>
                          <a:schemeClr val="accent1"/>
                        </a:solidFill>
                        <a:latin typeface="Cambria Math" panose="02040503050406030204" pitchFamily="18" charset="0"/>
                      </a:rPr>
                      <m:t>𝜙</m:t>
                    </m:r>
                    <m:d>
                      <m:dPr>
                        <m:ctrlPr>
                          <a:rPr lang="en-US" i="1">
                            <a:solidFill>
                              <a:schemeClr val="accent1"/>
                            </a:solidFill>
                            <a:latin typeface="Cambria Math" panose="02040503050406030204" pitchFamily="18" charset="0"/>
                          </a:rPr>
                        </m:ctrlPr>
                      </m:dPr>
                      <m:e>
                        <m:f>
                          <m:fPr>
                            <m:ctrlPr>
                              <a:rPr lang="en-US" i="1">
                                <a:solidFill>
                                  <a:schemeClr val="accent1"/>
                                </a:solidFill>
                                <a:latin typeface="Cambria Math" panose="02040503050406030204" pitchFamily="18" charset="0"/>
                              </a:rPr>
                            </m:ctrlPr>
                          </m:fPr>
                          <m:num>
                            <m:d>
                              <m:dPr>
                                <m:begChr m:val="‖"/>
                                <m:endChr m:val="‖"/>
                                <m:ctrlPr>
                                  <a:rPr lang="en-US" i="1">
                                    <a:solidFill>
                                      <a:schemeClr val="accent2"/>
                                    </a:solidFill>
                                    <a:latin typeface="Cambria Math" panose="02040503050406030204" pitchFamily="18" charset="0"/>
                                  </a:rPr>
                                </m:ctrlPr>
                              </m:d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𝜇</m:t>
                                        </m:r>
                                      </m:e>
                                    </m:acc>
                                  </m:e>
                                  <m:sub>
                                    <m:r>
                                      <a:rPr lang="en-US" i="1">
                                        <a:solidFill>
                                          <a:schemeClr val="accent2"/>
                                        </a:solidFill>
                                        <a:latin typeface="Cambria Math" panose="02040503050406030204" pitchFamily="18" charset="0"/>
                                      </a:rPr>
                                      <m:t>𝑘</m:t>
                                    </m:r>
                                  </m:sub>
                                </m:sSub>
                              </m:e>
                            </m:d>
                          </m:num>
                          <m:den>
                            <m:r>
                              <a:rPr lang="en-US" i="1">
                                <a:solidFill>
                                  <a:schemeClr val="accent1"/>
                                </a:solidFill>
                                <a:latin typeface="Cambria Math" panose="02040503050406030204" pitchFamily="18" charset="0"/>
                              </a:rPr>
                              <m:t>𝑟</m:t>
                            </m:r>
                          </m:den>
                        </m:f>
                      </m:e>
                    </m:d>
                  </m:oMath>
                </a14:m>
                <a:endParaRPr lang="en-US" dirty="0">
                  <a:solidFill>
                    <a:schemeClr val="accent1"/>
                  </a:solidFill>
                </a:endParaRPr>
              </a:p>
              <a:p>
                <a:endParaRPr lang="en-US" dirty="0"/>
              </a:p>
              <a:p>
                <a:r>
                  <a:rPr lang="en-US" dirty="0"/>
                  <a:t>Connection to Neural Network</a:t>
                </a:r>
              </a:p>
              <a:p>
                <a:pPr lvl="1"/>
                <a:r>
                  <a:rPr lang="en-US" sz="2800" dirty="0"/>
                  <a:t>RBF can be graphically presented:</a:t>
                </a:r>
              </a:p>
              <a:p>
                <a:pPr lvl="1"/>
                <a:r>
                  <a:rPr lang="en-US" sz="2800" dirty="0">
                    <a:solidFill>
                      <a:schemeClr val="bg1">
                        <a:lumMod val="50000"/>
                      </a:schemeClr>
                    </a:solidFill>
                  </a:rPr>
                  <a:t>(Similar to SVM, it’s a single-hidden layer NN)</a:t>
                </a:r>
                <a:endParaRPr lang="en-US" sz="2400" dirty="0">
                  <a:solidFill>
                    <a:schemeClr val="bg1">
                      <a:lumMod val="50000"/>
                    </a:schemeClr>
                  </a:solidFill>
                </a:endParaRPr>
              </a:p>
              <a:p>
                <a:pPr lvl="1"/>
                <a:endParaRPr lang="en-US" dirty="0"/>
              </a:p>
            </p:txBody>
          </p:sp>
        </mc:Choice>
        <mc:Fallback xmlns="">
          <p:sp>
            <p:nvSpPr>
              <p:cNvPr id="3" name="Content Placeholder 2">
                <a:extLst>
                  <a:ext uri="{FF2B5EF4-FFF2-40B4-BE49-F238E27FC236}">
                    <a16:creationId xmlns:a16="http://schemas.microsoft.com/office/drawing/2014/main" id="{4966FD28-1247-2A4E-991E-5B2C3C132923}"/>
                  </a:ext>
                </a:extLst>
              </p:cNvPr>
              <p:cNvSpPr>
                <a:spLocks noGrp="1" noRot="1" noChangeAspect="1" noMove="1" noResize="1" noEditPoints="1" noAdjustHandles="1" noChangeArrowheads="1" noChangeShapeType="1" noTextEdit="1"/>
              </p:cNvSpPr>
              <p:nvPr>
                <p:ph idx="1"/>
              </p:nvPr>
            </p:nvSpPr>
            <p:spPr>
              <a:blipFill>
                <a:blip r:embed="rId3"/>
                <a:stretch>
                  <a:fillRect l="-1086" t="-1366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8904C01-983B-9745-8D9C-310AB45AE5D0}"/>
              </a:ext>
            </a:extLst>
          </p:cNvPr>
          <p:cNvPicPr>
            <a:picLocks noChangeAspect="1"/>
          </p:cNvPicPr>
          <p:nvPr/>
        </p:nvPicPr>
        <p:blipFill>
          <a:blip r:embed="rId4"/>
          <a:stretch>
            <a:fillRect/>
          </a:stretch>
        </p:blipFill>
        <p:spPr>
          <a:xfrm>
            <a:off x="8214785" y="3244012"/>
            <a:ext cx="3742842" cy="3248863"/>
          </a:xfrm>
          <a:prstGeom prst="rect">
            <a:avLst/>
          </a:prstGeom>
        </p:spPr>
      </p:pic>
    </p:spTree>
    <p:extLst>
      <p:ext uri="{BB962C8B-B14F-4D97-AF65-F5344CB8AC3E}">
        <p14:creationId xmlns:p14="http://schemas.microsoft.com/office/powerpoint/2010/main" val="2923818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Compute the Gradient </a:t>
                </a:r>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m:t>
                        </m:r>
                      </m:e>
                      <m:sub>
                        <m:r>
                          <a:rPr lang="en-US" i="1">
                            <a:latin typeface="Cambria Math" charset="0"/>
                            <a:ea typeface="Cambria Math" charset="0"/>
                            <a:cs typeface="Cambria Math" charset="0"/>
                          </a:rPr>
                          <m:t>𝑊</m:t>
                        </m:r>
                      </m:sub>
                    </m:sSub>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𝑒</m:t>
                        </m:r>
                      </m:e>
                      <m:sub>
                        <m:r>
                          <a:rPr lang="en-US" i="1">
                            <a:latin typeface="Cambria Math" charset="0"/>
                            <a:ea typeface="Cambria Math" charset="0"/>
                            <a:cs typeface="Cambria Math" charset="0"/>
                          </a:rPr>
                          <m:t>𝑛</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𝑊</m:t>
                    </m:r>
                    <m:r>
                      <a:rPr lang="en-US" i="1">
                        <a:latin typeface="Cambria Math" charset="0"/>
                        <a:ea typeface="Cambria Math" charset="0"/>
                        <a:cs typeface="Cambria Math"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7"/>
                <a:ext cx="11353800" cy="5590645"/>
              </a:xfrm>
            </p:spPr>
            <p:txBody>
              <a:bodyPr>
                <a:normAutofit lnSpcReduction="10000"/>
              </a:bodyPr>
              <a:lstStyle/>
              <a:p>
                <a:pPr marL="228600" lvl="1">
                  <a:spcBef>
                    <a:spcPts val="1000"/>
                  </a:spcBef>
                </a:pPr>
                <a:r>
                  <a:rPr lang="en-US" dirty="0"/>
                  <a:t>Applying chain rule</a:t>
                </a:r>
                <a:br>
                  <a:rPr lang="en-US" dirty="0">
                    <a:solidFill>
                      <a:schemeClr val="accent1"/>
                    </a:solidFill>
                  </a:rPr>
                </a:br>
                <a:r>
                  <a:rPr lang="en-US" dirty="0">
                    <a:solidFill>
                      <a:schemeClr val="accent1"/>
                    </a:solidFill>
                  </a:rPr>
                  <a:t>	</a:t>
                </a:r>
                <a14:m>
                  <m:oMath xmlns:m="http://schemas.openxmlformats.org/officeDocument/2006/math">
                    <m:f>
                      <m:fPr>
                        <m:ctrlPr>
                          <a:rPr lang="bg-BG" i="1">
                            <a:solidFill>
                              <a:schemeClr val="accent1"/>
                            </a:solidFill>
                            <a:latin typeface="Cambria Math" panose="02040503050406030204" pitchFamily="18" charset="0"/>
                          </a:rPr>
                        </m:ctrlPr>
                      </m:fPr>
                      <m:num>
                        <m:r>
                          <a:rPr lang="en-US" i="1">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𝑒</m:t>
                            </m:r>
                          </m:e>
                          <m:sub>
                            <m:r>
                              <a:rPr lang="en-US" i="1">
                                <a:solidFill>
                                  <a:schemeClr val="accent1"/>
                                </a:solidFill>
                                <a:latin typeface="Cambria Math" charset="0"/>
                              </a:rPr>
                              <m:t>𝑛</m:t>
                            </m:r>
                          </m:sub>
                        </m:sSub>
                        <m:r>
                          <a:rPr lang="en-US" i="1">
                            <a:solidFill>
                              <a:schemeClr val="accent1"/>
                            </a:solidFill>
                            <a:latin typeface="Cambria Math" charset="0"/>
                          </a:rPr>
                          <m:t>(</m:t>
                        </m:r>
                        <m:r>
                          <a:rPr lang="en-US" i="1">
                            <a:solidFill>
                              <a:schemeClr val="accent1"/>
                            </a:solidFill>
                            <a:latin typeface="Cambria Math" charset="0"/>
                          </a:rPr>
                          <m:t>𝑊</m:t>
                        </m:r>
                        <m:r>
                          <a:rPr lang="en-US" i="1">
                            <a:solidFill>
                              <a:schemeClr val="accent1"/>
                            </a:solidFill>
                            <a:latin typeface="Cambria Math" charset="0"/>
                          </a:rPr>
                          <m:t>)</m:t>
                        </m:r>
                      </m:num>
                      <m:den>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den>
                    </m:f>
                    <m:r>
                      <a:rPr lang="en-US" i="1">
                        <a:solidFill>
                          <a:schemeClr val="accent1"/>
                        </a:solidFill>
                        <a:latin typeface="Cambria Math" charset="0"/>
                      </a:rPr>
                      <m:t>=</m:t>
                    </m:r>
                    <m:f>
                      <m:fPr>
                        <m:ctrlPr>
                          <a:rPr lang="bg-BG" i="1" smtClean="0">
                            <a:solidFill>
                              <a:srgbClr val="00B050"/>
                            </a:solidFill>
                            <a:latin typeface="Cambria Math" panose="02040503050406030204" pitchFamily="18" charset="0"/>
                          </a:rPr>
                        </m:ctrlPr>
                      </m:fPr>
                      <m:num>
                        <m:r>
                          <a:rPr lang="en-US" i="1">
                            <a:solidFill>
                              <a:srgbClr val="00B050"/>
                            </a:solidFill>
                            <a:latin typeface="Cambria Math"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charset="0"/>
                              </a:rPr>
                              <m:t>𝑒</m:t>
                            </m:r>
                          </m:e>
                          <m:sub>
                            <m:r>
                              <a:rPr lang="en-US" i="1">
                                <a:solidFill>
                                  <a:srgbClr val="00B050"/>
                                </a:solidFill>
                                <a:latin typeface="Cambria Math" charset="0"/>
                              </a:rPr>
                              <m:t>𝑛</m:t>
                            </m:r>
                          </m:sub>
                        </m:sSub>
                        <m:r>
                          <a:rPr lang="en-US" i="1">
                            <a:solidFill>
                              <a:srgbClr val="00B050"/>
                            </a:solidFill>
                            <a:latin typeface="Cambria Math" charset="0"/>
                          </a:rPr>
                          <m:t>(</m:t>
                        </m:r>
                        <m:r>
                          <a:rPr lang="en-US" i="1">
                            <a:solidFill>
                              <a:srgbClr val="00B050"/>
                            </a:solidFill>
                            <a:latin typeface="Cambria Math" charset="0"/>
                          </a:rPr>
                          <m:t>𝑊</m:t>
                        </m:r>
                        <m:r>
                          <a:rPr lang="en-US" i="1">
                            <a:solidFill>
                              <a:srgbClr val="00B050"/>
                            </a:solidFill>
                            <a:latin typeface="Cambria Math" charset="0"/>
                          </a:rPr>
                          <m:t>)</m:t>
                        </m:r>
                      </m:num>
                      <m:den>
                        <m:r>
                          <a:rPr lang="en-US" i="1">
                            <a:solidFill>
                              <a:srgbClr val="00B050"/>
                            </a:solidFill>
                            <a:latin typeface="Cambria Math" charset="0"/>
                          </a:rPr>
                          <m:t>𝜕</m:t>
                        </m:r>
                        <m:sSubSup>
                          <m:sSubSupPr>
                            <m:ctrlPr>
                              <a:rPr lang="en-US" i="1">
                                <a:solidFill>
                                  <a:srgbClr val="00B050"/>
                                </a:solidFill>
                                <a:latin typeface="Cambria Math" panose="02040503050406030204" pitchFamily="18" charset="0"/>
                              </a:rPr>
                            </m:ctrlPr>
                          </m:sSubSupPr>
                          <m:e>
                            <m:r>
                              <a:rPr lang="en-US" i="1">
                                <a:solidFill>
                                  <a:srgbClr val="00B050"/>
                                </a:solidFill>
                                <a:latin typeface="Cambria Math" charset="0"/>
                              </a:rPr>
                              <m:t>𝑠</m:t>
                            </m:r>
                          </m:e>
                          <m:sub>
                            <m:r>
                              <a:rPr lang="en-US" i="1">
                                <a:solidFill>
                                  <a:srgbClr val="00B050"/>
                                </a:solidFill>
                                <a:latin typeface="Cambria Math" charset="0"/>
                              </a:rPr>
                              <m:t>𝑗</m:t>
                            </m:r>
                          </m:sub>
                          <m:sup>
                            <m:r>
                              <a:rPr lang="en-US" i="1">
                                <a:solidFill>
                                  <a:srgbClr val="00B050"/>
                                </a:solidFill>
                                <a:latin typeface="Cambria Math" charset="0"/>
                              </a:rPr>
                              <m:t>(ℓ)</m:t>
                            </m:r>
                          </m:sup>
                        </m:sSubSup>
                      </m:den>
                    </m:f>
                  </m:oMath>
                </a14:m>
                <a:r>
                  <a:rPr lang="bg-BG" dirty="0">
                    <a:solidFill>
                      <a:schemeClr val="accent1"/>
                    </a:solidFill>
                  </a:rPr>
                  <a:t> </a:t>
                </a:r>
                <a14:m>
                  <m:oMath xmlns:m="http://schemas.openxmlformats.org/officeDocument/2006/math">
                    <m:f>
                      <m:fPr>
                        <m:ctrlPr>
                          <a:rPr lang="bg-BG" i="1" smtClean="0">
                            <a:solidFill>
                              <a:schemeClr val="accent2"/>
                            </a:solidFill>
                            <a:latin typeface="Cambria Math" panose="02040503050406030204" pitchFamily="18" charset="0"/>
                          </a:rPr>
                        </m:ctrlPr>
                      </m:fPr>
                      <m:num>
                        <m:r>
                          <a:rPr lang="en-US" i="1">
                            <a:solidFill>
                              <a:schemeClr val="accent2"/>
                            </a:solidFill>
                            <a:latin typeface="Cambria Math" charset="0"/>
                          </a:rPr>
                          <m:t>𝜕</m:t>
                        </m:r>
                        <m:sSubSup>
                          <m:sSubSupPr>
                            <m:ctrlPr>
                              <a:rPr lang="en-US" i="1">
                                <a:solidFill>
                                  <a:schemeClr val="accent2"/>
                                </a:solidFill>
                                <a:latin typeface="Cambria Math" panose="02040503050406030204" pitchFamily="18" charset="0"/>
                              </a:rPr>
                            </m:ctrlPr>
                          </m:sSubSupPr>
                          <m:e>
                            <m:r>
                              <a:rPr lang="en-US" i="1">
                                <a:solidFill>
                                  <a:schemeClr val="accent2"/>
                                </a:solidFill>
                                <a:latin typeface="Cambria Math" charset="0"/>
                              </a:rPr>
                              <m:t>𝑠</m:t>
                            </m:r>
                          </m:e>
                          <m:sub>
                            <m:r>
                              <a:rPr lang="en-US" i="1">
                                <a:solidFill>
                                  <a:schemeClr val="accent2"/>
                                </a:solidFill>
                                <a:latin typeface="Cambria Math" charset="0"/>
                              </a:rPr>
                              <m:t>𝑗</m:t>
                            </m:r>
                          </m:sub>
                          <m:sup>
                            <m:r>
                              <a:rPr lang="en-US" i="1">
                                <a:solidFill>
                                  <a:schemeClr val="accent2"/>
                                </a:solidFill>
                                <a:latin typeface="Cambria Math" charset="0"/>
                              </a:rPr>
                              <m:t>(ℓ)</m:t>
                            </m:r>
                          </m:sup>
                        </m:sSubSup>
                      </m:num>
                      <m:den>
                        <m:r>
                          <a:rPr lang="en-US" i="1">
                            <a:solidFill>
                              <a:schemeClr val="accent2"/>
                            </a:solidFill>
                            <a:latin typeface="Cambria Math" charset="0"/>
                          </a:rPr>
                          <m:t>𝜕</m:t>
                        </m:r>
                        <m:sSubSup>
                          <m:sSubSupPr>
                            <m:ctrlPr>
                              <a:rPr lang="en-US" i="1">
                                <a:solidFill>
                                  <a:schemeClr val="accent2"/>
                                </a:solidFill>
                                <a:latin typeface="Cambria Math" panose="02040503050406030204" pitchFamily="18" charset="0"/>
                              </a:rPr>
                            </m:ctrlPr>
                          </m:sSubSupPr>
                          <m:e>
                            <m:r>
                              <a:rPr lang="en-US" i="1">
                                <a:solidFill>
                                  <a:schemeClr val="accent2"/>
                                </a:solidFill>
                                <a:latin typeface="Cambria Math" charset="0"/>
                              </a:rPr>
                              <m:t>𝑤</m:t>
                            </m:r>
                          </m:e>
                          <m:sub>
                            <m:r>
                              <a:rPr lang="en-US" i="1">
                                <a:solidFill>
                                  <a:schemeClr val="accent2"/>
                                </a:solidFill>
                                <a:latin typeface="Cambria Math" charset="0"/>
                              </a:rPr>
                              <m:t>𝑖</m:t>
                            </m:r>
                            <m:r>
                              <a:rPr lang="en-US" i="1">
                                <a:solidFill>
                                  <a:schemeClr val="accent2"/>
                                </a:solidFill>
                                <a:latin typeface="Cambria Math" charset="0"/>
                              </a:rPr>
                              <m:t>,</m:t>
                            </m:r>
                            <m:r>
                              <a:rPr lang="en-US" i="1">
                                <a:solidFill>
                                  <a:schemeClr val="accent2"/>
                                </a:solidFill>
                                <a:latin typeface="Cambria Math" charset="0"/>
                              </a:rPr>
                              <m:t>𝑗</m:t>
                            </m:r>
                          </m:sub>
                          <m:sup>
                            <m:d>
                              <m:dPr>
                                <m:ctrlPr>
                                  <a:rPr lang="en-US" i="1">
                                    <a:solidFill>
                                      <a:schemeClr val="accent2"/>
                                    </a:solidFill>
                                    <a:latin typeface="Cambria Math" panose="02040503050406030204" pitchFamily="18" charset="0"/>
                                  </a:rPr>
                                </m:ctrlPr>
                              </m:dPr>
                              <m:e>
                                <m:r>
                                  <a:rPr lang="en-US" i="1">
                                    <a:solidFill>
                                      <a:schemeClr val="accent2"/>
                                    </a:solidFill>
                                    <a:latin typeface="Cambria Math" charset="0"/>
                                  </a:rPr>
                                  <m:t>ℓ</m:t>
                                </m:r>
                              </m:e>
                            </m:d>
                          </m:sup>
                        </m:sSubSup>
                      </m:den>
                    </m:f>
                    <m:r>
                      <a:rPr lang="en-US" b="0" i="1" smtClean="0">
                        <a:solidFill>
                          <a:schemeClr val="tx1"/>
                        </a:solidFill>
                        <a:latin typeface="Cambria Math" charset="0"/>
                      </a:rPr>
                      <m:t>=</m:t>
                    </m:r>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charset="0"/>
                          </a:rPr>
                          <m:t>𝛿</m:t>
                        </m:r>
                      </m:e>
                      <m:sub>
                        <m:r>
                          <a:rPr lang="en-US" b="0" i="1" smtClean="0">
                            <a:solidFill>
                              <a:srgbClr val="00B050"/>
                            </a:solidFill>
                            <a:latin typeface="Cambria Math" charset="0"/>
                          </a:rPr>
                          <m:t>𝑗</m:t>
                        </m:r>
                      </m:sub>
                      <m:sup>
                        <m:r>
                          <a:rPr lang="en-US" b="0" i="1" smtClean="0">
                            <a:solidFill>
                              <a:srgbClr val="00B050"/>
                            </a:solidFill>
                            <a:latin typeface="Cambria Math" charset="0"/>
                          </a:rPr>
                          <m:t>(ℓ)</m:t>
                        </m:r>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charset="0"/>
                          </a:rPr>
                          <m:t>𝑖</m:t>
                        </m:r>
                      </m:sub>
                      <m:sup>
                        <m:r>
                          <a:rPr lang="en-US" b="0" i="1" smtClean="0">
                            <a:solidFill>
                              <a:schemeClr val="accent2"/>
                            </a:solidFill>
                            <a:latin typeface="Cambria Math" charset="0"/>
                          </a:rPr>
                          <m:t>(ℓ−1)</m:t>
                        </m:r>
                      </m:sup>
                    </m:sSubSup>
                  </m:oMath>
                </a14:m>
                <a:endParaRPr lang="en-US" dirty="0">
                  <a:solidFill>
                    <a:schemeClr val="accent1"/>
                  </a:solidFill>
                </a:endParaRPr>
              </a:p>
              <a:p>
                <a:pPr marL="228600" lvl="1">
                  <a:spcBef>
                    <a:spcPts val="1000"/>
                  </a:spcBef>
                </a:pPr>
                <a:endParaRPr lang="en-US" dirty="0"/>
              </a:p>
              <a:p>
                <a:pPr marL="228600" lvl="1">
                  <a:spcBef>
                    <a:spcPts val="1000"/>
                  </a:spcBef>
                </a:pPr>
                <a:r>
                  <a:rPr lang="en-US" dirty="0"/>
                  <a:t>Calculating </a:t>
                </a:r>
                <a14:m>
                  <m:oMath xmlns:m="http://schemas.openxmlformats.org/officeDocument/2006/math">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charset="0"/>
                          </a:rPr>
                          <m:t>𝛿</m:t>
                        </m:r>
                      </m:e>
                      <m:sub>
                        <m:r>
                          <a:rPr lang="en-US" b="0" i="1" smtClean="0">
                            <a:solidFill>
                              <a:srgbClr val="00B050"/>
                            </a:solidFill>
                            <a:latin typeface="Cambria Math" charset="0"/>
                          </a:rPr>
                          <m:t>𝑗</m:t>
                        </m:r>
                      </m:sub>
                      <m:sup>
                        <m:r>
                          <a:rPr lang="en-US" b="0" i="1" smtClean="0">
                            <a:solidFill>
                              <a:srgbClr val="00B050"/>
                            </a:solidFill>
                            <a:latin typeface="Cambria Math" charset="0"/>
                          </a:rPr>
                          <m:t>(ℓ)</m:t>
                        </m:r>
                      </m:sup>
                    </m:sSubSup>
                  </m:oMath>
                </a14:m>
                <a:r>
                  <a:rPr lang="en-US" i="1" dirty="0">
                    <a:solidFill>
                      <a:schemeClr val="accent1"/>
                    </a:solidFill>
                    <a:latin typeface="Cambria Math" charset="0"/>
                  </a:rPr>
                  <a:t>  </a:t>
                </a:r>
                <a:r>
                  <a:rPr lang="en-US" dirty="0">
                    <a:solidFill>
                      <a:schemeClr val="bg1">
                        <a:lumMod val="50000"/>
                      </a:schemeClr>
                    </a:solidFill>
                    <a:latin typeface="Calibri" panose="020F0502020204030204" pitchFamily="34" charset="0"/>
                    <a:cs typeface="Calibri" panose="020F0502020204030204" pitchFamily="34" charset="0"/>
                  </a:rPr>
                  <a:t>(Using dynamic programming idea)</a:t>
                </a:r>
              </a:p>
              <a:p>
                <a:pPr marL="685800" lvl="2">
                  <a:spcBef>
                    <a:spcPts val="1000"/>
                  </a:spcBef>
                </a:pPr>
                <a:r>
                  <a:rPr lang="en-US" sz="2400" dirty="0"/>
                  <a:t>Boundary conditions</a:t>
                </a:r>
              </a:p>
              <a:p>
                <a:pPr marL="1143000" lvl="3">
                  <a:spcBef>
                    <a:spcPts val="1000"/>
                  </a:spcBef>
                </a:pPr>
                <a:r>
                  <a:rPr lang="en-US" sz="2400" dirty="0"/>
                  <a:t>The output layer (assume regression)</a:t>
                </a:r>
              </a:p>
              <a:p>
                <a:pPr marL="1600200" lvl="4">
                  <a:spcBef>
                    <a:spcPts val="1000"/>
                  </a:spcBef>
                </a:pPr>
                <a14:m>
                  <m:oMath xmlns:m="http://schemas.openxmlformats.org/officeDocument/2006/math">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𝛿</m:t>
                        </m:r>
                      </m:e>
                      <m:sub>
                        <m:r>
                          <a:rPr lang="en-US" sz="2400" i="1">
                            <a:solidFill>
                              <a:schemeClr val="accent1"/>
                            </a:solidFill>
                            <a:latin typeface="Cambria Math" charset="0"/>
                          </a:rPr>
                          <m:t>1</m:t>
                        </m:r>
                      </m:sub>
                      <m:sup>
                        <m:r>
                          <a:rPr lang="en-US" sz="2400" i="1">
                            <a:solidFill>
                              <a:schemeClr val="accent1"/>
                            </a:solidFill>
                            <a:latin typeface="Cambria Math" charset="0"/>
                          </a:rPr>
                          <m:t>(</m:t>
                        </m:r>
                        <m:r>
                          <a:rPr lang="en-US" sz="2400" i="1">
                            <a:solidFill>
                              <a:schemeClr val="accent1"/>
                            </a:solidFill>
                            <a:latin typeface="Cambria Math" charset="0"/>
                          </a:rPr>
                          <m:t>𝐿</m:t>
                        </m:r>
                        <m:r>
                          <a:rPr lang="en-US" sz="2400" i="1">
                            <a:solidFill>
                              <a:schemeClr val="accent1"/>
                            </a:solidFill>
                            <a:latin typeface="Cambria Math" charset="0"/>
                          </a:rPr>
                          <m:t>)</m:t>
                        </m:r>
                      </m:sup>
                    </m:sSubSup>
                    <m:r>
                      <a:rPr lang="en-US" sz="2400" i="1">
                        <a:solidFill>
                          <a:schemeClr val="accent1"/>
                        </a:solidFill>
                        <a:latin typeface="Cambria Math" charset="0"/>
                      </a:rPr>
                      <m:t>=2</m:t>
                    </m:r>
                    <m:d>
                      <m:dPr>
                        <m:ctrlPr>
                          <a:rPr lang="en-US" sz="2400" i="1">
                            <a:solidFill>
                              <a:schemeClr val="accent1"/>
                            </a:solidFill>
                            <a:latin typeface="Cambria Math" panose="02040503050406030204" pitchFamily="18" charset="0"/>
                          </a:rPr>
                        </m:ctrlPr>
                      </m:dPr>
                      <m:e>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1</m:t>
                            </m:r>
                          </m:sub>
                          <m:sup>
                            <m:d>
                              <m:dPr>
                                <m:ctrlPr>
                                  <a:rPr lang="en-US" sz="2400" i="1">
                                    <a:solidFill>
                                      <a:schemeClr val="accent1"/>
                                    </a:solidFill>
                                    <a:latin typeface="Cambria Math" panose="02040503050406030204" pitchFamily="18" charset="0"/>
                                  </a:rPr>
                                </m:ctrlPr>
                              </m:dPr>
                              <m:e>
                                <m:r>
                                  <a:rPr lang="en-US" sz="2400" i="1">
                                    <a:solidFill>
                                      <a:schemeClr val="accent1"/>
                                    </a:solidFill>
                                    <a:latin typeface="Cambria Math" charset="0"/>
                                  </a:rPr>
                                  <m:t>𝐿</m:t>
                                </m:r>
                              </m:e>
                            </m:d>
                          </m:sup>
                        </m:sSubSup>
                        <m:r>
                          <a:rPr lang="en-US" sz="2400" i="1">
                            <a:solidFill>
                              <a:schemeClr val="accent1"/>
                            </a:solidFill>
                            <a:latin typeface="Cambria Math" charset="0"/>
                          </a:rPr>
                          <m:t>−</m:t>
                        </m:r>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charset="0"/>
                              </a:rPr>
                              <m:t>𝑦</m:t>
                            </m:r>
                          </m:e>
                          <m:sub>
                            <m:r>
                              <a:rPr lang="en-US" sz="2400" i="1">
                                <a:solidFill>
                                  <a:schemeClr val="accent1"/>
                                </a:solidFill>
                                <a:latin typeface="Cambria Math" charset="0"/>
                              </a:rPr>
                              <m:t>𝑛</m:t>
                            </m:r>
                          </m:sub>
                        </m:sSub>
                      </m:e>
                    </m:d>
                  </m:oMath>
                </a14:m>
                <a:r>
                  <a:rPr lang="en-US" sz="2400" dirty="0"/>
                  <a:t>  </a:t>
                </a:r>
                <a:r>
                  <a:rPr lang="en-US" sz="2400" dirty="0">
                    <a:solidFill>
                      <a:schemeClr val="bg1">
                        <a:lumMod val="75000"/>
                      </a:schemeClr>
                    </a:solidFill>
                  </a:rPr>
                  <a:t>(generalizable to other differentiable error)</a:t>
                </a:r>
              </a:p>
              <a:p>
                <a:pPr marL="685800" lvl="2">
                  <a:spcBef>
                    <a:spcPts val="1000"/>
                  </a:spcBef>
                </a:pPr>
                <a:r>
                  <a:rPr lang="en-US" sz="2400" dirty="0"/>
                  <a:t>Backward recursive formulation</a:t>
                </a:r>
              </a:p>
              <a:p>
                <a:pPr marL="1143000" lvl="3">
                  <a:spcBef>
                    <a:spcPts val="1000"/>
                  </a:spcBef>
                </a:pPr>
                <a14:m>
                  <m:oMath xmlns:m="http://schemas.openxmlformats.org/officeDocument/2006/math">
                    <m:sSubSup>
                      <m:sSubSupPr>
                        <m:ctrlPr>
                          <a:rPr lang="en-US" sz="2400" i="1" smtClean="0">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𝑗</m:t>
                        </m:r>
                      </m:sub>
                      <m:sup>
                        <m:r>
                          <a:rPr lang="en-US" sz="2400" i="1">
                            <a:solidFill>
                              <a:srgbClr val="00B050"/>
                            </a:solidFill>
                            <a:latin typeface="Cambria Math" charset="0"/>
                          </a:rPr>
                          <m:t>(ℓ)</m:t>
                        </m:r>
                      </m:sup>
                    </m:sSubSup>
                    <m:r>
                      <a:rPr lang="en-US" sz="2400" i="1" smtClean="0">
                        <a:solidFill>
                          <a:schemeClr val="accent1"/>
                        </a:solidFill>
                        <a:latin typeface="Cambria Math" charset="0"/>
                      </a:rPr>
                      <m:t>=</m:t>
                    </m:r>
                    <m:nary>
                      <m:naryPr>
                        <m:chr m:val="∑"/>
                        <m:limLoc m:val="subSup"/>
                        <m:ctrlPr>
                          <a:rPr lang="is-IS" sz="2400" i="1">
                            <a:solidFill>
                              <a:schemeClr val="accent1"/>
                            </a:solidFill>
                            <a:latin typeface="Cambria Math" panose="02040503050406030204" pitchFamily="18" charset="0"/>
                          </a:rPr>
                        </m:ctrlPr>
                      </m:naryPr>
                      <m:sub>
                        <m:r>
                          <m:rPr>
                            <m:brk m:alnAt="25"/>
                          </m:rPr>
                          <a:rPr lang="en-US" sz="2400" i="1">
                            <a:solidFill>
                              <a:schemeClr val="accent1"/>
                            </a:solidFill>
                            <a:latin typeface="Cambria Math" charset="0"/>
                          </a:rPr>
                          <m:t>𝑘</m:t>
                        </m:r>
                        <m:r>
                          <a:rPr lang="en-US" sz="2400" i="1">
                            <a:solidFill>
                              <a:schemeClr val="accent1"/>
                            </a:solidFill>
                            <a:latin typeface="Cambria Math" charset="0"/>
                          </a:rPr>
                          <m:t>=1</m:t>
                        </m:r>
                      </m:sub>
                      <m: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𝑑</m:t>
                            </m:r>
                          </m:e>
                          <m:sup>
                            <m:r>
                              <a:rPr lang="en-US" sz="2400" i="1">
                                <a:solidFill>
                                  <a:schemeClr val="accent1"/>
                                </a:solidFill>
                                <a:latin typeface="Cambria Math" charset="0"/>
                              </a:rPr>
                              <m:t>(ℓ+1)</m:t>
                            </m:r>
                          </m:sup>
                        </m:sSup>
                      </m:sup>
                      <m:e>
                        <m:f>
                          <m:fPr>
                            <m:ctrlPr>
                              <a:rPr lang="bg-BG" sz="2400" i="1" smtClean="0">
                                <a:solidFill>
                                  <a:srgbClr val="00B050"/>
                                </a:solidFill>
                                <a:latin typeface="Cambria Math" panose="02040503050406030204" pitchFamily="18" charset="0"/>
                              </a:rPr>
                            </m:ctrlPr>
                          </m:fPr>
                          <m:num>
                            <m:r>
                              <a:rPr lang="en-US" sz="2400" i="1">
                                <a:solidFill>
                                  <a:srgbClr val="00B050"/>
                                </a:solidFill>
                                <a:latin typeface="Cambria Math"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charset="0"/>
                                  </a:rPr>
                                  <m:t>𝑒</m:t>
                                </m:r>
                              </m:e>
                              <m:sub>
                                <m:r>
                                  <a:rPr lang="en-US" sz="2400" i="1">
                                    <a:solidFill>
                                      <a:srgbClr val="00B050"/>
                                    </a:solidFill>
                                    <a:latin typeface="Cambria Math" charset="0"/>
                                  </a:rPr>
                                  <m:t>𝑛</m:t>
                                </m:r>
                              </m:sub>
                            </m:sSub>
                            <m:r>
                              <a:rPr lang="en-US" sz="2400" i="1">
                                <a:solidFill>
                                  <a:srgbClr val="00B050"/>
                                </a:solidFill>
                                <a:latin typeface="Cambria Math" charset="0"/>
                              </a:rPr>
                              <m:t>(</m:t>
                            </m:r>
                            <m:r>
                              <a:rPr lang="en-US" sz="2400" i="1">
                                <a:solidFill>
                                  <a:srgbClr val="00B050"/>
                                </a:solidFill>
                                <a:latin typeface="Cambria Math" charset="0"/>
                              </a:rPr>
                              <m:t>𝑊</m:t>
                            </m:r>
                            <m:r>
                              <a:rPr lang="en-US" sz="2400" i="1">
                                <a:solidFill>
                                  <a:srgbClr val="00B050"/>
                                </a:solidFill>
                                <a:latin typeface="Cambria Math" charset="0"/>
                              </a:rPr>
                              <m:t>)</m:t>
                            </m:r>
                          </m:num>
                          <m:den>
                            <m:r>
                              <a:rPr lang="en-US" sz="2400" i="1">
                                <a:solidFill>
                                  <a:srgbClr val="00B050"/>
                                </a:solidFill>
                                <a:latin typeface="Cambria Math" charset="0"/>
                              </a:rPr>
                              <m:t>𝜕</m:t>
                            </m:r>
                            <m:sSubSup>
                              <m:sSubSupPr>
                                <m:ctrlPr>
                                  <a:rPr lang="en-US" sz="2400" i="1">
                                    <a:solidFill>
                                      <a:srgbClr val="00B050"/>
                                    </a:solidFill>
                                    <a:latin typeface="Cambria Math" panose="02040503050406030204" pitchFamily="18" charset="0"/>
                                  </a:rPr>
                                </m:ctrlPr>
                              </m:sSubSupPr>
                              <m:e>
                                <m:r>
                                  <a:rPr lang="en-US" sz="2400" i="1">
                                    <a:solidFill>
                                      <a:srgbClr val="00B050"/>
                                    </a:solidFill>
                                    <a:latin typeface="Cambria Math" charset="0"/>
                                  </a:rPr>
                                  <m:t>𝑠</m:t>
                                </m:r>
                              </m:e>
                              <m:sub>
                                <m:r>
                                  <a:rPr lang="en-US" sz="2400" i="1">
                                    <a:solidFill>
                                      <a:srgbClr val="00B050"/>
                                    </a:solidFill>
                                    <a:latin typeface="Cambria Math" charset="0"/>
                                  </a:rPr>
                                  <m:t>𝑘</m:t>
                                </m:r>
                              </m:sub>
                              <m:sup>
                                <m:r>
                                  <a:rPr lang="en-US" sz="2400" i="1">
                                    <a:solidFill>
                                      <a:srgbClr val="00B050"/>
                                    </a:solidFill>
                                    <a:latin typeface="Cambria Math" charset="0"/>
                                  </a:rPr>
                                  <m:t>(ℓ+1)</m:t>
                                </m:r>
                              </m:sup>
                            </m:sSubSup>
                          </m:den>
                        </m:f>
                        <m:f>
                          <m:fPr>
                            <m:ctrlPr>
                              <a:rPr lang="bg-BG" sz="2400" i="1">
                                <a:solidFill>
                                  <a:schemeClr val="accent1"/>
                                </a:solidFill>
                                <a:latin typeface="Cambria Math" panose="02040503050406030204" pitchFamily="18" charset="0"/>
                              </a:rPr>
                            </m:ctrlPr>
                          </m:fPr>
                          <m:num>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𝑘</m:t>
                                </m:r>
                              </m:sub>
                              <m:sup>
                                <m:r>
                                  <a:rPr lang="en-US" sz="2400" i="1">
                                    <a:solidFill>
                                      <a:schemeClr val="accent1"/>
                                    </a:solidFill>
                                    <a:latin typeface="Cambria Math" charset="0"/>
                                  </a:rPr>
                                  <m:t>(ℓ+1)</m:t>
                                </m:r>
                              </m:sup>
                            </m:sSubSup>
                          </m:num>
                          <m:den>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𝑥</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den>
                        </m:f>
                        <m:f>
                          <m:fPr>
                            <m:ctrlPr>
                              <a:rPr lang="bg-BG" sz="2400" i="1">
                                <a:solidFill>
                                  <a:schemeClr val="accent1"/>
                                </a:solidFill>
                                <a:latin typeface="Cambria Math" panose="02040503050406030204" pitchFamily="18" charset="0"/>
                              </a:rPr>
                            </m:ctrlPr>
                          </m:fPr>
                          <m:num>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𝑥</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num>
                          <m:den>
                            <m:r>
                              <a:rPr lang="en-US" sz="2400" i="1">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𝑗</m:t>
                                </m:r>
                              </m:sub>
                              <m:sup>
                                <m:r>
                                  <a:rPr lang="en-US" sz="2400" i="1">
                                    <a:solidFill>
                                      <a:schemeClr val="accent1"/>
                                    </a:solidFill>
                                    <a:latin typeface="Cambria Math" charset="0"/>
                                  </a:rPr>
                                  <m:t>(ℓ)</m:t>
                                </m:r>
                              </m:sup>
                            </m:sSubSup>
                          </m:den>
                        </m:f>
                      </m:e>
                    </m:nary>
                  </m:oMath>
                </a14:m>
                <a:r>
                  <a:rPr lang="en-US" sz="2400" dirty="0">
                    <a:solidFill>
                      <a:schemeClr val="accent1"/>
                    </a:solidFill>
                  </a:rPr>
                  <a:t> </a:t>
                </a:r>
                <a14:m>
                  <m:oMath xmlns:m="http://schemas.openxmlformats.org/officeDocument/2006/math">
                    <m:r>
                      <a:rPr lang="en-US" sz="2400" i="1">
                        <a:solidFill>
                          <a:schemeClr val="accent1"/>
                        </a:solidFill>
                        <a:latin typeface="Cambria Math" charset="0"/>
                      </a:rPr>
                      <m:t>=</m:t>
                    </m:r>
                    <m:nary>
                      <m:naryPr>
                        <m:chr m:val="∑"/>
                        <m:limLoc m:val="subSup"/>
                        <m:ctrlPr>
                          <a:rPr lang="is-IS" sz="2400" i="1">
                            <a:solidFill>
                              <a:schemeClr val="accent1"/>
                            </a:solidFill>
                            <a:latin typeface="Cambria Math" panose="02040503050406030204" pitchFamily="18" charset="0"/>
                          </a:rPr>
                        </m:ctrlPr>
                      </m:naryPr>
                      <m:sub>
                        <m:r>
                          <m:rPr>
                            <m:brk m:alnAt="25"/>
                          </m:rPr>
                          <a:rPr lang="en-US" sz="2400" i="1">
                            <a:solidFill>
                              <a:schemeClr val="accent1"/>
                            </a:solidFill>
                            <a:latin typeface="Cambria Math" charset="0"/>
                          </a:rPr>
                          <m:t>𝑘</m:t>
                        </m:r>
                        <m:r>
                          <a:rPr lang="en-US" sz="2400" i="1">
                            <a:solidFill>
                              <a:schemeClr val="accent1"/>
                            </a:solidFill>
                            <a:latin typeface="Cambria Math" charset="0"/>
                          </a:rPr>
                          <m:t>=1</m:t>
                        </m:r>
                      </m:sub>
                      <m: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𝑑</m:t>
                            </m:r>
                          </m:e>
                          <m:sup>
                            <m:r>
                              <a:rPr lang="en-US" sz="2400" i="1">
                                <a:solidFill>
                                  <a:schemeClr val="accent1"/>
                                </a:solidFill>
                                <a:latin typeface="Cambria Math" charset="0"/>
                              </a:rPr>
                              <m:t>(ℓ+1)</m:t>
                            </m:r>
                          </m:sup>
                        </m:sSup>
                      </m:sup>
                      <m:e>
                        <m:sSubSup>
                          <m:sSubSupPr>
                            <m:ctrlPr>
                              <a:rPr lang="en-US" sz="2400" i="1" smtClean="0">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𝑘</m:t>
                            </m:r>
                          </m:sub>
                          <m:sup>
                            <m:r>
                              <a:rPr lang="en-US" sz="2400" i="1">
                                <a:solidFill>
                                  <a:srgbClr val="00B050"/>
                                </a:solidFill>
                                <a:latin typeface="Cambria Math" charset="0"/>
                              </a:rPr>
                              <m:t>(ℓ+1)</m:t>
                            </m:r>
                          </m:sup>
                        </m:sSubSup>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𝑗</m:t>
                            </m:r>
                            <m:r>
                              <a:rPr lang="en-US" sz="2400" i="1">
                                <a:solidFill>
                                  <a:schemeClr val="accent1"/>
                                </a:solidFill>
                                <a:latin typeface="Cambria Math" charset="0"/>
                              </a:rPr>
                              <m:t>,</m:t>
                            </m:r>
                            <m:r>
                              <a:rPr lang="en-US" sz="2400" i="1">
                                <a:solidFill>
                                  <a:schemeClr val="accent1"/>
                                </a:solidFill>
                                <a:latin typeface="Cambria Math" charset="0"/>
                              </a:rPr>
                              <m:t>𝑘</m:t>
                            </m:r>
                          </m:sub>
                          <m:sup>
                            <m:r>
                              <a:rPr lang="en-US" sz="2400" i="1">
                                <a:solidFill>
                                  <a:schemeClr val="accent1"/>
                                </a:solidFill>
                                <a:latin typeface="Cambria Math" charset="0"/>
                              </a:rPr>
                              <m:t>(ℓ+1)</m:t>
                            </m:r>
                          </m:sup>
                        </m:sSubSup>
                        <m:sSup>
                          <m:sSupPr>
                            <m:ctrlPr>
                              <a:rPr lang="en-US" sz="2400" i="1">
                                <a:solidFill>
                                  <a:schemeClr val="accent1"/>
                                </a:solidFill>
                                <a:latin typeface="Cambria Math" panose="02040503050406030204" pitchFamily="18" charset="0"/>
                              </a:rPr>
                            </m:ctrlPr>
                          </m:sSupPr>
                          <m:e>
                            <m:r>
                              <a:rPr lang="en-US" sz="2400" i="1">
                                <a:solidFill>
                                  <a:schemeClr val="accent1"/>
                                </a:solidFill>
                                <a:latin typeface="Cambria Math" charset="0"/>
                              </a:rPr>
                              <m:t>𝜃</m:t>
                            </m:r>
                          </m:e>
                          <m:sup>
                            <m:r>
                              <a:rPr lang="en-US" sz="2400" i="1">
                                <a:solidFill>
                                  <a:schemeClr val="accent1"/>
                                </a:solidFill>
                                <a:latin typeface="Cambria Math" charset="0"/>
                              </a:rPr>
                              <m:t>′</m:t>
                            </m:r>
                          </m:sup>
                        </m:sSup>
                        <m:d>
                          <m:dPr>
                            <m:ctrlPr>
                              <a:rPr lang="en-US" sz="2400" i="1">
                                <a:solidFill>
                                  <a:schemeClr val="accent1"/>
                                </a:solidFill>
                                <a:latin typeface="Cambria Math" panose="02040503050406030204" pitchFamily="18" charset="0"/>
                              </a:rPr>
                            </m:ctrlPr>
                          </m:dPr>
                          <m:e>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𝑠</m:t>
                                </m:r>
                              </m:e>
                              <m:sub>
                                <m:r>
                                  <a:rPr lang="en-US" sz="2400" i="1">
                                    <a:solidFill>
                                      <a:schemeClr val="accent1"/>
                                    </a:solidFill>
                                    <a:latin typeface="Cambria Math" charset="0"/>
                                  </a:rPr>
                                  <m:t>𝑗</m:t>
                                </m:r>
                              </m:sub>
                              <m:sup>
                                <m:d>
                                  <m:dPr>
                                    <m:ctrlPr>
                                      <a:rPr lang="en-US" sz="2400" i="1">
                                        <a:solidFill>
                                          <a:schemeClr val="accent1"/>
                                        </a:solidFill>
                                        <a:latin typeface="Cambria Math" panose="02040503050406030204" pitchFamily="18" charset="0"/>
                                      </a:rPr>
                                    </m:ctrlPr>
                                  </m:dPr>
                                  <m:e>
                                    <m:r>
                                      <a:rPr lang="en-US" sz="2400" i="1">
                                        <a:solidFill>
                                          <a:schemeClr val="accent1"/>
                                        </a:solidFill>
                                        <a:latin typeface="Cambria Math" charset="0"/>
                                      </a:rPr>
                                      <m:t>ℓ</m:t>
                                    </m:r>
                                  </m:e>
                                </m:d>
                              </m:sup>
                            </m:sSubSup>
                          </m:e>
                        </m:d>
                      </m:e>
                    </m:nary>
                  </m:oMath>
                </a14:m>
                <a:r>
                  <a:rPr lang="en-US" sz="2400" dirty="0">
                    <a:solidFill>
                      <a:schemeClr val="accent1"/>
                    </a:solidFill>
                  </a:rPr>
                  <a:t>  </a:t>
                </a:r>
              </a:p>
              <a:p>
                <a:pPr marL="685800" lvl="2">
                  <a:spcBef>
                    <a:spcPts val="1000"/>
                  </a:spcBef>
                </a:pPr>
                <a:r>
                  <a:rPr lang="en-US" sz="2400" dirty="0"/>
                  <a:t>Backward propagation</a:t>
                </a:r>
                <a:br>
                  <a:rPr lang="en-US" dirty="0"/>
                </a:br>
                <a:endParaRPr lang="en-US" sz="1400" dirty="0">
                  <a:solidFill>
                    <a:schemeClr val="accent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7"/>
                <a:ext cx="11353800" cy="5590645"/>
              </a:xfrm>
              <a:blipFill>
                <a:blip r:embed="rId3"/>
                <a:stretch>
                  <a:fillRect l="-782" t="-1810"/>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6326986" y="1480918"/>
            <a:ext cx="2582500" cy="1254726"/>
          </a:xfrm>
          <a:prstGeom prst="rect">
            <a:avLst/>
          </a:prstGeom>
        </p:spPr>
      </p:pic>
      <p:sp>
        <p:nvSpPr>
          <p:cNvPr id="5" name="Content Placeholder 2"/>
          <p:cNvSpPr txBox="1">
            <a:spLocks/>
          </p:cNvSpPr>
          <p:nvPr/>
        </p:nvSpPr>
        <p:spPr>
          <a:xfrm>
            <a:off x="5801751" y="3975641"/>
            <a:ext cx="5382066" cy="15506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lvl="1">
              <a:spcBef>
                <a:spcPts val="1000"/>
              </a:spcBef>
            </a:pPr>
            <a:endParaRPr lang="en-US" sz="2800" dirty="0"/>
          </a:p>
        </p:txBody>
      </p:sp>
      <p:pic>
        <p:nvPicPr>
          <p:cNvPr id="6" name="Picture 5"/>
          <p:cNvPicPr>
            <a:picLocks noChangeAspect="1"/>
          </p:cNvPicPr>
          <p:nvPr/>
        </p:nvPicPr>
        <p:blipFill>
          <a:blip r:embed="rId5"/>
          <a:stretch>
            <a:fillRect/>
          </a:stretch>
        </p:blipFill>
        <p:spPr>
          <a:xfrm>
            <a:off x="12951340" y="1480917"/>
            <a:ext cx="2295622" cy="2559595"/>
          </a:xfrm>
          <a:prstGeom prst="rect">
            <a:avLst/>
          </a:prstGeom>
        </p:spPr>
      </p:pic>
      <p:grpSp>
        <p:nvGrpSpPr>
          <p:cNvPr id="7" name="Group 6">
            <a:extLst>
              <a:ext uri="{FF2B5EF4-FFF2-40B4-BE49-F238E27FC236}">
                <a16:creationId xmlns:a16="http://schemas.microsoft.com/office/drawing/2014/main" id="{24D7379A-7E48-0549-969C-E349354061C4}"/>
              </a:ext>
            </a:extLst>
          </p:cNvPr>
          <p:cNvGrpSpPr/>
          <p:nvPr/>
        </p:nvGrpSpPr>
        <p:grpSpPr>
          <a:xfrm>
            <a:off x="8280997" y="2488288"/>
            <a:ext cx="3334150" cy="2056362"/>
            <a:chOff x="7179730" y="1825247"/>
            <a:chExt cx="4638348" cy="2821176"/>
          </a:xfrm>
        </p:grpSpPr>
        <p:grpSp>
          <p:nvGrpSpPr>
            <p:cNvPr id="8" name="Group 7">
              <a:extLst>
                <a:ext uri="{FF2B5EF4-FFF2-40B4-BE49-F238E27FC236}">
                  <a16:creationId xmlns:a16="http://schemas.microsoft.com/office/drawing/2014/main" id="{CBF0B58B-F700-C04A-9B55-5D1E9E12AB9D}"/>
                </a:ext>
              </a:extLst>
            </p:cNvPr>
            <p:cNvGrpSpPr/>
            <p:nvPr/>
          </p:nvGrpSpPr>
          <p:grpSpPr>
            <a:xfrm>
              <a:off x="7179730" y="1825247"/>
              <a:ext cx="4622025" cy="2821176"/>
              <a:chOff x="-35994" y="4014385"/>
              <a:chExt cx="7589980" cy="4675831"/>
            </a:xfrm>
          </p:grpSpPr>
          <p:pic>
            <p:nvPicPr>
              <p:cNvPr id="10" name="Picture 9">
                <a:extLst>
                  <a:ext uri="{FF2B5EF4-FFF2-40B4-BE49-F238E27FC236}">
                    <a16:creationId xmlns:a16="http://schemas.microsoft.com/office/drawing/2014/main" id="{BECC8E14-277F-5547-8C58-8043E1BBBC6B}"/>
                  </a:ext>
                </a:extLst>
              </p:cNvPr>
              <p:cNvPicPr>
                <a:picLocks noChangeAspect="1"/>
              </p:cNvPicPr>
              <p:nvPr/>
            </p:nvPicPr>
            <p:blipFill>
              <a:blip r:embed="rId6"/>
              <a:stretch>
                <a:fillRect/>
              </a:stretch>
            </p:blipFill>
            <p:spPr>
              <a:xfrm>
                <a:off x="-35994" y="4684805"/>
                <a:ext cx="7264426" cy="4005411"/>
              </a:xfrm>
              <a:prstGeom prst="rect">
                <a:avLst/>
              </a:prstGeom>
            </p:spPr>
          </p:pic>
          <p:sp>
            <p:nvSpPr>
              <p:cNvPr id="11" name="Rounded Rectangle 10">
                <a:extLst>
                  <a:ext uri="{FF2B5EF4-FFF2-40B4-BE49-F238E27FC236}">
                    <a16:creationId xmlns:a16="http://schemas.microsoft.com/office/drawing/2014/main" id="{63FC41FA-0343-0143-A0CF-1F0196177E38}"/>
                  </a:ext>
                </a:extLst>
              </p:cNvPr>
              <p:cNvSpPr/>
              <p:nvPr/>
            </p:nvSpPr>
            <p:spPr>
              <a:xfrm>
                <a:off x="6609106" y="4014385"/>
                <a:ext cx="944880" cy="1143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DE151E0-AAB0-FF4E-B84F-26303E553A8C}"/>
                </a:ext>
              </a:extLst>
            </p:cNvPr>
            <p:cNvSpPr/>
            <p:nvPr/>
          </p:nvSpPr>
          <p:spPr>
            <a:xfrm>
              <a:off x="10666611" y="3438085"/>
              <a:ext cx="1151467" cy="745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36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dirty="0"/>
                  <a:t>Recall that </a:t>
                </a:r>
                <a14:m>
                  <m:oMath xmlns:m="http://schemas.openxmlformats.org/officeDocument/2006/math">
                    <m:f>
                      <m:fPr>
                        <m:ctrlPr>
                          <a:rPr lang="bg-BG" i="1">
                            <a:solidFill>
                              <a:schemeClr val="accent1"/>
                            </a:solidFill>
                            <a:latin typeface="Cambria Math" panose="02040503050406030204" pitchFamily="18" charset="0"/>
                          </a:rPr>
                        </m:ctrlPr>
                      </m:fPr>
                      <m:num>
                        <m:r>
                          <a:rPr lang="en-US" i="1">
                            <a:solidFill>
                              <a:schemeClr val="accent1"/>
                            </a:solidFill>
                            <a:latin typeface="Cambria Math"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charset="0"/>
                              </a:rPr>
                              <m:t>𝑒</m:t>
                            </m:r>
                          </m:e>
                          <m:sub>
                            <m:r>
                              <a:rPr lang="en-US" i="1">
                                <a:solidFill>
                                  <a:schemeClr val="accent1"/>
                                </a:solidFill>
                                <a:latin typeface="Cambria Math" charset="0"/>
                              </a:rPr>
                              <m:t>𝑛</m:t>
                            </m:r>
                          </m:sub>
                        </m:sSub>
                        <m:r>
                          <a:rPr lang="en-US" i="1">
                            <a:solidFill>
                              <a:schemeClr val="accent1"/>
                            </a:solidFill>
                            <a:latin typeface="Cambria Math" charset="0"/>
                          </a:rPr>
                          <m:t>(</m:t>
                        </m:r>
                        <m:r>
                          <a:rPr lang="en-US" i="1">
                            <a:solidFill>
                              <a:schemeClr val="accent1"/>
                            </a:solidFill>
                            <a:latin typeface="Cambria Math" charset="0"/>
                          </a:rPr>
                          <m:t>𝑊</m:t>
                        </m:r>
                        <m:r>
                          <a:rPr lang="en-US" i="1">
                            <a:solidFill>
                              <a:schemeClr val="accent1"/>
                            </a:solidFill>
                            <a:latin typeface="Cambria Math" charset="0"/>
                          </a:rPr>
                          <m:t>)</m:t>
                        </m:r>
                      </m:num>
                      <m:den>
                        <m:r>
                          <a:rPr lang="en-US" i="1">
                            <a:solidFill>
                              <a:schemeClr val="accent1"/>
                            </a:solidFill>
                            <a:latin typeface="Cambria Math" charset="0"/>
                          </a:rPr>
                          <m:t>𝜕</m:t>
                        </m:r>
                        <m:sSubSup>
                          <m:sSubSupPr>
                            <m:ctrlPr>
                              <a:rPr lang="en-US" i="1">
                                <a:solidFill>
                                  <a:schemeClr val="accent1"/>
                                </a:solidFill>
                                <a:latin typeface="Cambria Math" panose="02040503050406030204" pitchFamily="18" charset="0"/>
                              </a:rPr>
                            </m:ctrlPr>
                          </m:sSubSupPr>
                          <m:e>
                            <m:r>
                              <a:rPr lang="en-US" i="1">
                                <a:solidFill>
                                  <a:schemeClr val="accent1"/>
                                </a:solidFill>
                                <a:latin typeface="Cambria Math" charset="0"/>
                              </a:rPr>
                              <m:t>𝑤</m:t>
                            </m:r>
                          </m:e>
                          <m:sub>
                            <m:r>
                              <a:rPr lang="en-US" i="1">
                                <a:solidFill>
                                  <a:schemeClr val="accent1"/>
                                </a:solidFill>
                                <a:latin typeface="Cambria Math" charset="0"/>
                              </a:rPr>
                              <m:t>𝑖</m:t>
                            </m:r>
                            <m:r>
                              <a:rPr lang="en-US" i="1">
                                <a:solidFill>
                                  <a:schemeClr val="accent1"/>
                                </a:solidFill>
                                <a:latin typeface="Cambria Math" charset="0"/>
                              </a:rPr>
                              <m:t>,</m:t>
                            </m:r>
                            <m:r>
                              <a:rPr lang="en-US" i="1">
                                <a:solidFill>
                                  <a:schemeClr val="accent1"/>
                                </a:solidFill>
                                <a:latin typeface="Cambria Math" charset="0"/>
                              </a:rPr>
                              <m:t>𝑗</m:t>
                            </m:r>
                          </m:sub>
                          <m:sup>
                            <m:d>
                              <m:dPr>
                                <m:ctrlPr>
                                  <a:rPr lang="en-US" i="1">
                                    <a:solidFill>
                                      <a:schemeClr val="accent1"/>
                                    </a:solidFill>
                                    <a:latin typeface="Cambria Math" panose="02040503050406030204" pitchFamily="18" charset="0"/>
                                  </a:rPr>
                                </m:ctrlPr>
                              </m:dPr>
                              <m:e>
                                <m:r>
                                  <a:rPr lang="en-US" i="1">
                                    <a:solidFill>
                                      <a:schemeClr val="accent1"/>
                                    </a:solidFill>
                                    <a:latin typeface="Cambria Math" charset="0"/>
                                  </a:rPr>
                                  <m:t>ℓ</m:t>
                                </m:r>
                              </m:e>
                            </m:d>
                          </m:sup>
                        </m:sSubSup>
                      </m:den>
                    </m:f>
                    <m:r>
                      <a:rPr lang="en-US" b="0" i="1" smtClean="0">
                        <a:solidFill>
                          <a:schemeClr val="accent1"/>
                        </a:solidFill>
                        <a:latin typeface="Cambria Math" charset="0"/>
                      </a:rPr>
                      <m:t>=</m:t>
                    </m:r>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charset="0"/>
                          </a:rPr>
                          <m:t>𝛿</m:t>
                        </m:r>
                      </m:e>
                      <m:sub>
                        <m:r>
                          <a:rPr lang="en-US" b="0" i="1" smtClean="0">
                            <a:solidFill>
                              <a:srgbClr val="00B050"/>
                            </a:solidFill>
                            <a:latin typeface="Cambria Math" charset="0"/>
                          </a:rPr>
                          <m:t>𝑗</m:t>
                        </m:r>
                      </m:sub>
                      <m:sup>
                        <m:r>
                          <a:rPr lang="en-US" b="0" i="1" smtClean="0">
                            <a:solidFill>
                              <a:srgbClr val="00B050"/>
                            </a:solidFill>
                            <a:latin typeface="Cambria Math" charset="0"/>
                          </a:rPr>
                          <m:t>(ℓ)</m:t>
                        </m:r>
                      </m:sup>
                    </m:sSubSup>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charset="0"/>
                          </a:rPr>
                          <m:t>𝑥</m:t>
                        </m:r>
                      </m:e>
                      <m:sub>
                        <m:r>
                          <a:rPr lang="en-US" b="0" i="1" smtClean="0">
                            <a:solidFill>
                              <a:schemeClr val="accent2"/>
                            </a:solidFill>
                            <a:latin typeface="Cambria Math" charset="0"/>
                          </a:rPr>
                          <m:t>𝑖</m:t>
                        </m:r>
                      </m:sub>
                      <m:sup>
                        <m:r>
                          <a:rPr lang="en-US" b="0" i="1" smtClean="0">
                            <a:solidFill>
                              <a:schemeClr val="accent2"/>
                            </a:solidFill>
                            <a:latin typeface="Cambria Math" charset="0"/>
                          </a:rPr>
                          <m:t>(ℓ−1)</m:t>
                        </m:r>
                      </m:sup>
                    </m:sSubSup>
                  </m:oMath>
                </a14:m>
                <a:r>
                  <a:rPr lang="en-US" dirty="0">
                    <a:solidFill>
                      <a:schemeClr val="accent1"/>
                    </a:solidFill>
                  </a:rPr>
                  <a:t> </a:t>
                </a:r>
              </a:p>
              <a:p>
                <a:r>
                  <a:rPr lang="en-US" dirty="0"/>
                  <a:t>Backpropagation Algorithm</a:t>
                </a:r>
              </a:p>
              <a:p>
                <a:pPr lvl="1"/>
                <a:r>
                  <a:rPr lang="en-US" dirty="0"/>
                  <a:t>Initialize </a:t>
                </a:r>
                <a14:m>
                  <m:oMath xmlns:m="http://schemas.openxmlformats.org/officeDocument/2006/math">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charset="0"/>
                          </a:rPr>
                          <m:t>𝑤</m:t>
                        </m:r>
                      </m:e>
                      <m:sub>
                        <m:r>
                          <a:rPr lang="en-US" b="0" i="1" smtClean="0">
                            <a:solidFill>
                              <a:schemeClr val="accent1"/>
                            </a:solidFill>
                            <a:latin typeface="Cambria Math" charset="0"/>
                          </a:rPr>
                          <m:t>𝑖</m:t>
                        </m:r>
                        <m:r>
                          <a:rPr lang="en-US" b="0" i="1" smtClean="0">
                            <a:solidFill>
                              <a:schemeClr val="accent1"/>
                            </a:solidFill>
                            <a:latin typeface="Cambria Math" charset="0"/>
                          </a:rPr>
                          <m:t>,</m:t>
                        </m:r>
                        <m:r>
                          <a:rPr lang="en-US" b="0" i="1" smtClean="0">
                            <a:solidFill>
                              <a:schemeClr val="accent1"/>
                            </a:solidFill>
                            <a:latin typeface="Cambria Math" charset="0"/>
                          </a:rPr>
                          <m:t>𝑗</m:t>
                        </m:r>
                      </m:sub>
                      <m:sup>
                        <m:r>
                          <a:rPr lang="en-US" b="0" i="1" smtClean="0">
                            <a:solidFill>
                              <a:schemeClr val="accent1"/>
                            </a:solidFill>
                            <a:latin typeface="Cambria Math" charset="0"/>
                          </a:rPr>
                          <m:t>(ℓ)</m:t>
                        </m:r>
                      </m:sup>
                    </m:sSubSup>
                    <m:r>
                      <a:rPr lang="en-US" b="0" i="1" smtClean="0">
                        <a:latin typeface="Cambria Math" charset="0"/>
                      </a:rPr>
                      <m:t> </m:t>
                    </m:r>
                  </m:oMath>
                </a14:m>
                <a:r>
                  <a:rPr lang="en-US" dirty="0"/>
                  <a:t>randomly</a:t>
                </a:r>
              </a:p>
              <a:p>
                <a:pPr lvl="1"/>
                <a:r>
                  <a:rPr lang="en-US" dirty="0"/>
                  <a:t>For </a:t>
                </a:r>
                <a14:m>
                  <m:oMath xmlns:m="http://schemas.openxmlformats.org/officeDocument/2006/math">
                    <m:r>
                      <a:rPr lang="en-US" b="0" i="1" smtClean="0">
                        <a:solidFill>
                          <a:schemeClr val="accent1"/>
                        </a:solidFill>
                        <a:latin typeface="Cambria Math" charset="0"/>
                      </a:rPr>
                      <m:t>𝑡</m:t>
                    </m:r>
                    <m:r>
                      <a:rPr lang="en-US" b="0" i="1" smtClean="0">
                        <a:solidFill>
                          <a:schemeClr val="accent1"/>
                        </a:solidFill>
                        <a:latin typeface="Cambria Math" charset="0"/>
                      </a:rPr>
                      <m:t>=1</m:t>
                    </m:r>
                  </m:oMath>
                </a14:m>
                <a:r>
                  <a:rPr lang="en-US" dirty="0"/>
                  <a:t> to </a:t>
                </a:r>
                <a14:m>
                  <m:oMath xmlns:m="http://schemas.openxmlformats.org/officeDocument/2006/math">
                    <m:r>
                      <a:rPr lang="en-US" b="0" i="1" smtClean="0">
                        <a:solidFill>
                          <a:schemeClr val="accent1"/>
                        </a:solidFill>
                        <a:latin typeface="Cambria Math" charset="0"/>
                      </a:rPr>
                      <m:t>𝑇</m:t>
                    </m:r>
                  </m:oMath>
                </a14:m>
                <a:endParaRPr lang="en-US" dirty="0">
                  <a:solidFill>
                    <a:schemeClr val="accent1"/>
                  </a:solidFill>
                </a:endParaRPr>
              </a:p>
              <a:p>
                <a:pPr lvl="2"/>
                <a:r>
                  <a:rPr lang="en-US" sz="2400" dirty="0"/>
                  <a:t>Randomly pick a point from </a:t>
                </a:r>
                <a14:m>
                  <m:oMath xmlns:m="http://schemas.openxmlformats.org/officeDocument/2006/math">
                    <m:r>
                      <a:rPr lang="en-US" sz="2400" b="0" i="1" smtClean="0">
                        <a:solidFill>
                          <a:schemeClr val="accent1"/>
                        </a:solidFill>
                        <a:latin typeface="Cambria Math" charset="0"/>
                      </a:rPr>
                      <m:t>𝐷</m:t>
                    </m:r>
                  </m:oMath>
                </a14:m>
                <a:r>
                  <a:rPr lang="en-US" sz="2400" dirty="0">
                    <a:solidFill>
                      <a:schemeClr val="accent1"/>
                    </a:solidFill>
                  </a:rPr>
                  <a:t> </a:t>
                </a:r>
                <a:r>
                  <a:rPr lang="en-US" sz="2400" dirty="0"/>
                  <a:t>(for stochastic gradient descent)</a:t>
                </a:r>
              </a:p>
              <a:p>
                <a:pPr lvl="2"/>
                <a:r>
                  <a:rPr lang="en-US" sz="2400" dirty="0">
                    <a:solidFill>
                      <a:schemeClr val="accent2"/>
                    </a:solidFill>
                  </a:rPr>
                  <a:t>Forward propagation: Calculate all </a:t>
                </a:r>
                <a14:m>
                  <m:oMath xmlns:m="http://schemas.openxmlformats.org/officeDocument/2006/math">
                    <m:sSubSup>
                      <m:sSubSupPr>
                        <m:ctrlPr>
                          <a:rPr lang="en-US" sz="2400" b="0" i="1" smtClean="0">
                            <a:solidFill>
                              <a:schemeClr val="accent2"/>
                            </a:solidFill>
                            <a:latin typeface="Cambria Math" panose="02040503050406030204" pitchFamily="18" charset="0"/>
                          </a:rPr>
                        </m:ctrlPr>
                      </m:sSubSupPr>
                      <m:e>
                        <m:r>
                          <a:rPr lang="en-US" sz="2400" b="0" i="1" smtClean="0">
                            <a:solidFill>
                              <a:schemeClr val="accent2"/>
                            </a:solidFill>
                            <a:latin typeface="Cambria Math" charset="0"/>
                          </a:rPr>
                          <m:t>𝑥</m:t>
                        </m:r>
                      </m:e>
                      <m:sub>
                        <m:r>
                          <a:rPr lang="en-US" sz="2400" b="0" i="1" smtClean="0">
                            <a:solidFill>
                              <a:schemeClr val="accent2"/>
                            </a:solidFill>
                            <a:latin typeface="Cambria Math" charset="0"/>
                          </a:rPr>
                          <m:t>𝑖</m:t>
                        </m:r>
                      </m:sub>
                      <m:sup>
                        <m:r>
                          <a:rPr lang="en-US" sz="2400" b="0" i="1" smtClean="0">
                            <a:solidFill>
                              <a:schemeClr val="accent2"/>
                            </a:solidFill>
                            <a:latin typeface="Cambria Math" charset="0"/>
                          </a:rPr>
                          <m:t>(ℓ)</m:t>
                        </m:r>
                      </m:sup>
                    </m:sSubSup>
                  </m:oMath>
                </a14:m>
                <a:r>
                  <a:rPr lang="en-US" sz="2400" dirty="0">
                    <a:solidFill>
                      <a:schemeClr val="accent2"/>
                    </a:solidFill>
                  </a:rPr>
                  <a:t> and </a:t>
                </a:r>
                <a14:m>
                  <m:oMath xmlns:m="http://schemas.openxmlformats.org/officeDocument/2006/math">
                    <m:sSubSup>
                      <m:sSubSupPr>
                        <m:ctrlPr>
                          <a:rPr lang="en-US" sz="2400" b="0" i="1" smtClean="0">
                            <a:solidFill>
                              <a:schemeClr val="accent2"/>
                            </a:solidFill>
                            <a:latin typeface="Cambria Math" panose="02040503050406030204" pitchFamily="18" charset="0"/>
                          </a:rPr>
                        </m:ctrlPr>
                      </m:sSubSupPr>
                      <m:e>
                        <m:r>
                          <a:rPr lang="en-US" sz="2400" b="0" i="1" smtClean="0">
                            <a:solidFill>
                              <a:schemeClr val="accent2"/>
                            </a:solidFill>
                            <a:latin typeface="Cambria Math" charset="0"/>
                          </a:rPr>
                          <m:t>𝑠</m:t>
                        </m:r>
                      </m:e>
                      <m:sub>
                        <m:r>
                          <a:rPr lang="en-US" sz="2400" b="0" i="1" smtClean="0">
                            <a:solidFill>
                              <a:schemeClr val="accent2"/>
                            </a:solidFill>
                            <a:latin typeface="Cambria Math" charset="0"/>
                          </a:rPr>
                          <m:t>𝑖</m:t>
                        </m:r>
                      </m:sub>
                      <m:sup>
                        <m:r>
                          <a:rPr lang="en-US" sz="2400" b="0" i="1" smtClean="0">
                            <a:solidFill>
                              <a:schemeClr val="accent2"/>
                            </a:solidFill>
                            <a:latin typeface="Cambria Math" charset="0"/>
                          </a:rPr>
                          <m:t>(ℓ)</m:t>
                        </m:r>
                      </m:sup>
                    </m:sSubSup>
                  </m:oMath>
                </a14:m>
                <a:endParaRPr lang="en-US" sz="2400" dirty="0"/>
              </a:p>
              <a:p>
                <a:pPr lvl="2"/>
                <a:r>
                  <a:rPr lang="en-US" sz="2400" dirty="0">
                    <a:solidFill>
                      <a:srgbClr val="00B050"/>
                    </a:solidFill>
                  </a:rPr>
                  <a:t>Backward propagation: Calculate all </a:t>
                </a:r>
                <a14:m>
                  <m:oMath xmlns:m="http://schemas.openxmlformats.org/officeDocument/2006/math">
                    <m:sSubSup>
                      <m:sSubSupPr>
                        <m:ctrlPr>
                          <a:rPr lang="en-US" sz="2400" b="0" i="1" smtClean="0">
                            <a:solidFill>
                              <a:srgbClr val="00B050"/>
                            </a:solidFill>
                            <a:latin typeface="Cambria Math" panose="02040503050406030204" pitchFamily="18" charset="0"/>
                          </a:rPr>
                        </m:ctrlPr>
                      </m:sSubSupPr>
                      <m:e>
                        <m:r>
                          <a:rPr lang="en-US" sz="2400" b="0" i="1" smtClean="0">
                            <a:solidFill>
                              <a:srgbClr val="00B050"/>
                            </a:solidFill>
                            <a:latin typeface="Cambria Math" charset="0"/>
                          </a:rPr>
                          <m:t>𝛿</m:t>
                        </m:r>
                      </m:e>
                      <m:sub>
                        <m:r>
                          <a:rPr lang="en-US" sz="2400" b="0" i="1" smtClean="0">
                            <a:solidFill>
                              <a:srgbClr val="00B050"/>
                            </a:solidFill>
                            <a:latin typeface="Cambria Math" charset="0"/>
                          </a:rPr>
                          <m:t>𝑗</m:t>
                        </m:r>
                      </m:sub>
                      <m:sup>
                        <m:r>
                          <a:rPr lang="en-US" sz="2400" b="0" i="1" smtClean="0">
                            <a:solidFill>
                              <a:srgbClr val="00B050"/>
                            </a:solidFill>
                            <a:latin typeface="Cambria Math" charset="0"/>
                          </a:rPr>
                          <m:t>(ℓ)</m:t>
                        </m:r>
                      </m:sup>
                    </m:sSubSup>
                  </m:oMath>
                </a14:m>
                <a:endParaRPr lang="en-US" sz="2400" dirty="0">
                  <a:solidFill>
                    <a:srgbClr val="00B050"/>
                  </a:solidFill>
                </a:endParaRPr>
              </a:p>
              <a:p>
                <a:pPr lvl="2"/>
                <a:r>
                  <a:rPr lang="en-US" sz="2400" dirty="0"/>
                  <a:t>Update the weights </a:t>
                </a:r>
                <a14:m>
                  <m:oMath xmlns:m="http://schemas.openxmlformats.org/officeDocument/2006/math">
                    <m:sSubSup>
                      <m:sSubSupPr>
                        <m:ctrlPr>
                          <a:rPr lang="en-US" sz="2400" b="0" i="1" smtClean="0">
                            <a:solidFill>
                              <a:schemeClr val="accent1"/>
                            </a:solidFill>
                            <a:latin typeface="Cambria Math" panose="02040503050406030204" pitchFamily="18" charset="0"/>
                          </a:rPr>
                        </m:ctrlPr>
                      </m:sSubSupPr>
                      <m:e>
                        <m:r>
                          <a:rPr lang="en-US" sz="2400" b="0" i="1" smtClean="0">
                            <a:solidFill>
                              <a:schemeClr val="accent1"/>
                            </a:solidFill>
                            <a:latin typeface="Cambria Math" charset="0"/>
                          </a:rPr>
                          <m:t>𝑤</m:t>
                        </m:r>
                      </m:e>
                      <m:sub>
                        <m:r>
                          <a:rPr lang="en-US" sz="2400" b="0" i="1" smtClean="0">
                            <a:solidFill>
                              <a:schemeClr val="accent1"/>
                            </a:solidFill>
                            <a:latin typeface="Cambria Math" charset="0"/>
                          </a:rPr>
                          <m:t>𝑖</m:t>
                        </m:r>
                        <m:r>
                          <a:rPr lang="en-US" sz="2400" b="0" i="1" smtClean="0">
                            <a:solidFill>
                              <a:schemeClr val="accent1"/>
                            </a:solidFill>
                            <a:latin typeface="Cambria Math" charset="0"/>
                          </a:rPr>
                          <m:t>,</m:t>
                        </m:r>
                        <m:r>
                          <a:rPr lang="en-US" sz="2400" b="0" i="1" smtClean="0">
                            <a:solidFill>
                              <a:schemeClr val="accent1"/>
                            </a:solidFill>
                            <a:latin typeface="Cambria Math" charset="0"/>
                          </a:rPr>
                          <m:t>𝑗</m:t>
                        </m:r>
                      </m:sub>
                      <m:sup>
                        <m:r>
                          <a:rPr lang="en-US" sz="2400" b="0" i="1" smtClean="0">
                            <a:solidFill>
                              <a:schemeClr val="accent1"/>
                            </a:solidFill>
                            <a:latin typeface="Cambria Math" charset="0"/>
                          </a:rPr>
                          <m:t>(ℓ)</m:t>
                        </m:r>
                      </m:sup>
                    </m:sSubSup>
                    <m:r>
                      <a:rPr lang="en-US" sz="2400" b="0" i="1" smtClean="0">
                        <a:solidFill>
                          <a:schemeClr val="accent1"/>
                        </a:solidFill>
                        <a:latin typeface="Cambria Math" charset="0"/>
                      </a:rPr>
                      <m:t>←</m:t>
                    </m:r>
                    <m:sSubSup>
                      <m:sSubSupPr>
                        <m:ctrlPr>
                          <a:rPr lang="en-US" sz="2400" i="1">
                            <a:solidFill>
                              <a:schemeClr val="accent1"/>
                            </a:solidFill>
                            <a:latin typeface="Cambria Math" panose="02040503050406030204" pitchFamily="18" charset="0"/>
                          </a:rPr>
                        </m:ctrlPr>
                      </m:sSubSupPr>
                      <m:e>
                        <m:r>
                          <a:rPr lang="en-US" sz="2400" i="1">
                            <a:solidFill>
                              <a:schemeClr val="accent1"/>
                            </a:solidFill>
                            <a:latin typeface="Cambria Math" charset="0"/>
                          </a:rPr>
                          <m:t>𝑤</m:t>
                        </m:r>
                      </m:e>
                      <m:sub>
                        <m:r>
                          <a:rPr lang="en-US" sz="2400" i="1">
                            <a:solidFill>
                              <a:schemeClr val="accent1"/>
                            </a:solidFill>
                            <a:latin typeface="Cambria Math" charset="0"/>
                          </a:rPr>
                          <m:t>𝑖</m:t>
                        </m:r>
                        <m:r>
                          <a:rPr lang="en-US" sz="2400" i="1">
                            <a:solidFill>
                              <a:schemeClr val="accent1"/>
                            </a:solidFill>
                            <a:latin typeface="Cambria Math" charset="0"/>
                          </a:rPr>
                          <m:t>,</m:t>
                        </m:r>
                        <m:r>
                          <a:rPr lang="en-US" sz="2400" i="1">
                            <a:solidFill>
                              <a:schemeClr val="accent1"/>
                            </a:solidFill>
                            <a:latin typeface="Cambria Math" charset="0"/>
                          </a:rPr>
                          <m:t>𝑗</m:t>
                        </m:r>
                      </m:sub>
                      <m:sup>
                        <m:r>
                          <a:rPr lang="en-US" sz="2400" i="1">
                            <a:solidFill>
                              <a:schemeClr val="accent1"/>
                            </a:solidFill>
                            <a:latin typeface="Cambria Math" charset="0"/>
                          </a:rPr>
                          <m:t>(ℓ)</m:t>
                        </m:r>
                      </m:sup>
                    </m:sSubSup>
                    <m:r>
                      <a:rPr lang="en-US" sz="2400" b="0" i="1" smtClean="0">
                        <a:solidFill>
                          <a:schemeClr val="accent1"/>
                        </a:solidFill>
                        <a:latin typeface="Cambria Math" charset="0"/>
                      </a:rPr>
                      <m:t>−</m:t>
                    </m:r>
                    <m:r>
                      <a:rPr lang="en-US" sz="2400" b="0" i="1" smtClean="0">
                        <a:solidFill>
                          <a:schemeClr val="accent1"/>
                        </a:solidFill>
                        <a:latin typeface="Cambria Math" charset="0"/>
                      </a:rPr>
                      <m:t>𝜂</m:t>
                    </m:r>
                    <m:sSubSup>
                      <m:sSubSupPr>
                        <m:ctrlPr>
                          <a:rPr lang="en-US" sz="2400" b="0" i="1" smtClean="0">
                            <a:solidFill>
                              <a:schemeClr val="accent1"/>
                            </a:solidFill>
                            <a:latin typeface="Cambria Math" panose="02040503050406030204" pitchFamily="18" charset="0"/>
                          </a:rPr>
                        </m:ctrlPr>
                      </m:sSubSupPr>
                      <m:e>
                        <m:sSubSup>
                          <m:sSubSupPr>
                            <m:ctrlPr>
                              <a:rPr lang="en-US" sz="2400" i="1">
                                <a:solidFill>
                                  <a:srgbClr val="00B050"/>
                                </a:solidFill>
                                <a:latin typeface="Cambria Math" panose="02040503050406030204" pitchFamily="18" charset="0"/>
                              </a:rPr>
                            </m:ctrlPr>
                          </m:sSubSupPr>
                          <m:e>
                            <m:r>
                              <a:rPr lang="en-US" sz="2400" i="1">
                                <a:solidFill>
                                  <a:srgbClr val="00B050"/>
                                </a:solidFill>
                                <a:latin typeface="Cambria Math" charset="0"/>
                              </a:rPr>
                              <m:t>𝛿</m:t>
                            </m:r>
                          </m:e>
                          <m:sub>
                            <m:r>
                              <a:rPr lang="en-US" sz="2400" i="1">
                                <a:solidFill>
                                  <a:srgbClr val="00B050"/>
                                </a:solidFill>
                                <a:latin typeface="Cambria Math" charset="0"/>
                              </a:rPr>
                              <m:t>𝑗</m:t>
                            </m:r>
                          </m:sub>
                          <m:sup>
                            <m:d>
                              <m:dPr>
                                <m:ctrlPr>
                                  <a:rPr lang="en-US" sz="2400" i="1">
                                    <a:solidFill>
                                      <a:srgbClr val="00B050"/>
                                    </a:solidFill>
                                    <a:latin typeface="Cambria Math" panose="02040503050406030204" pitchFamily="18" charset="0"/>
                                  </a:rPr>
                                </m:ctrlPr>
                              </m:dPr>
                              <m:e>
                                <m:r>
                                  <a:rPr lang="en-US" sz="2400" i="1">
                                    <a:solidFill>
                                      <a:srgbClr val="00B050"/>
                                    </a:solidFill>
                                    <a:latin typeface="Cambria Math" charset="0"/>
                                  </a:rPr>
                                  <m:t>ℓ</m:t>
                                </m:r>
                              </m:e>
                            </m:d>
                          </m:sup>
                        </m:sSubSup>
                        <m:r>
                          <a:rPr lang="en-US" sz="2400" b="0" i="1" smtClean="0">
                            <a:solidFill>
                              <a:schemeClr val="accent2"/>
                            </a:solidFill>
                            <a:latin typeface="Cambria Math" charset="0"/>
                          </a:rPr>
                          <m:t>𝑥</m:t>
                        </m:r>
                      </m:e>
                      <m:sub>
                        <m:r>
                          <a:rPr lang="en-US" sz="2400" b="0" i="1" smtClean="0">
                            <a:solidFill>
                              <a:schemeClr val="accent2"/>
                            </a:solidFill>
                            <a:latin typeface="Cambria Math" charset="0"/>
                          </a:rPr>
                          <m:t>𝑖</m:t>
                        </m:r>
                      </m:sub>
                      <m:sup>
                        <m:r>
                          <a:rPr lang="en-US" sz="2400" b="0" i="1" smtClean="0">
                            <a:solidFill>
                              <a:schemeClr val="accent2"/>
                            </a:solidFill>
                            <a:latin typeface="Cambria Math" charset="0"/>
                          </a:rPr>
                          <m:t>(ℓ−1)</m:t>
                        </m:r>
                      </m:sup>
                    </m:sSubSup>
                  </m:oMath>
                </a14:m>
                <a:endParaRPr lang="en-US" sz="2400" dirty="0"/>
              </a:p>
              <a:p>
                <a:pPr lvl="1"/>
                <a:r>
                  <a:rPr lang="en-US" sz="2800" dirty="0"/>
                  <a:t>Return the weights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52"/>
                </a:stretch>
              </a:blipFill>
            </p:spPr>
            <p:txBody>
              <a:bodyPr/>
              <a:lstStyle/>
              <a:p>
                <a:r>
                  <a:rPr lang="en-US">
                    <a:noFill/>
                  </a:rPr>
                  <a:t> </a:t>
                </a:r>
              </a:p>
            </p:txBody>
          </p:sp>
        </mc:Fallback>
      </mc:AlternateContent>
    </p:spTree>
    <p:extLst>
      <p:ext uri="{BB962C8B-B14F-4D97-AF65-F5344CB8AC3E}">
        <p14:creationId xmlns:p14="http://schemas.microsoft.com/office/powerpoint/2010/main" val="22750341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59537</TotalTime>
  <Words>2767</Words>
  <Application>Microsoft Macintosh PowerPoint</Application>
  <PresentationFormat>Widescreen</PresentationFormat>
  <Paragraphs>769</Paragraphs>
  <Slides>76</Slides>
  <Notes>12</Notes>
  <HiddenSlides>12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Calibri</vt:lpstr>
      <vt:lpstr>Calibri Light</vt:lpstr>
      <vt:lpstr>Cambria Math</vt:lpstr>
      <vt:lpstr>Office Theme</vt:lpstr>
      <vt:lpstr>CSE 417T Introduction to Machine Learning</vt:lpstr>
      <vt:lpstr>Logistics</vt:lpstr>
      <vt:lpstr>Recap</vt:lpstr>
      <vt:lpstr>Neural Networks</vt:lpstr>
      <vt:lpstr>Notations of Neural Networks (NN)</vt:lpstr>
      <vt:lpstr>Forward Propagation (evaluate h(x ⃗))</vt:lpstr>
      <vt:lpstr>How to Learn NN From Data?</vt:lpstr>
      <vt:lpstr>Compute the Gradient ∇_W e_n (W)</vt:lpstr>
      <vt:lpstr>Backpropagation Algorithm</vt:lpstr>
      <vt:lpstr>Discussion</vt:lpstr>
      <vt:lpstr>Forward Propagation and Backpropagation</vt:lpstr>
      <vt:lpstr>Regularizations in Neural Networks</vt:lpstr>
      <vt:lpstr>Today’s Lecture</vt:lpstr>
      <vt:lpstr>Deep Learning</vt:lpstr>
      <vt:lpstr>Brief/Informal History</vt:lpstr>
      <vt:lpstr>PowerPoint Presentation</vt:lpstr>
      <vt:lpstr>PowerPoint Presentation</vt:lpstr>
      <vt:lpstr>PowerPoint Presentation</vt:lpstr>
      <vt:lpstr>PowerPoint Presentation</vt:lpstr>
      <vt:lpstr>PowerPoint Presentation</vt:lpstr>
      <vt:lpstr>ImageNet Challenge 2012</vt:lpstr>
      <vt:lpstr>PowerPoint Presentation</vt:lpstr>
      <vt:lpstr>What is “Deep” Learning</vt:lpstr>
      <vt:lpstr>Single Hidden-Layer Neural Network</vt:lpstr>
      <vt:lpstr>Single Hidden-Layer Neural Network</vt:lpstr>
      <vt:lpstr>Deep Neural Network</vt:lpstr>
      <vt:lpstr>Convolutional Neural Networks (CNN)</vt:lpstr>
      <vt:lpstr>Convolutional Filters</vt:lpstr>
      <vt:lpstr>Convolutional Filters</vt:lpstr>
      <vt:lpstr>Convolutional Filters</vt:lpstr>
      <vt:lpstr>Convolutional Filters</vt:lpstr>
      <vt:lpstr>Convolutional Filters</vt:lpstr>
      <vt:lpstr>Convolutional Filters</vt:lpstr>
      <vt:lpstr>Convolutional Filters</vt:lpstr>
      <vt:lpstr>Convolutional Filters</vt:lpstr>
      <vt:lpstr>Convolutional Filters</vt:lpstr>
      <vt:lpstr>Convolutional Filters</vt:lpstr>
      <vt:lpstr>Convolutional Filters</vt:lpstr>
      <vt:lpstr>Convolutional Filters</vt:lpstr>
      <vt:lpstr>Connection to Neural Networks</vt:lpstr>
      <vt:lpstr>Pooling Layers</vt:lpstr>
      <vt:lpstr>Convolutional Neural Networks (CNN)</vt:lpstr>
      <vt:lpstr>Another Example Network Structure [Safe to Skip for the Exam]</vt:lpstr>
      <vt:lpstr>Some Techniques in Improving Deep Learning</vt:lpstr>
      <vt:lpstr>Initialization</vt:lpstr>
      <vt:lpstr>Error is Nonconvex in Neural Networks</vt:lpstr>
      <vt:lpstr>Vanishing Gradient Problem</vt:lpstr>
      <vt:lpstr>Vanishing Gradient Problem</vt:lpstr>
      <vt:lpstr>Weight Initialization</vt:lpstr>
      <vt:lpstr>Initialization</vt:lpstr>
      <vt:lpstr>Autoencoders</vt:lpstr>
      <vt:lpstr>Autoencoders</vt:lpstr>
      <vt:lpstr>Autoencoders</vt:lpstr>
      <vt:lpstr>Autoencoder</vt:lpstr>
      <vt:lpstr>Cool Stuffs for Deep Learning</vt:lpstr>
      <vt:lpstr>Generative Adversarial Nets (GAN)</vt:lpstr>
      <vt:lpstr>PowerPoint Presentation</vt:lpstr>
      <vt:lpstr>Style Transfer </vt:lpstr>
      <vt:lpstr>Machine Learning Life Cycle</vt:lpstr>
      <vt:lpstr>Machine Learning Lifecycle</vt:lpstr>
      <vt:lpstr>Machine Learning Lifecycle</vt:lpstr>
      <vt:lpstr>Machine Learning Lifecycle</vt:lpstr>
      <vt:lpstr>Strategic Classification</vt:lpstr>
      <vt:lpstr>Supervised Learning</vt:lpstr>
      <vt:lpstr>Social Program Eligibility [Camacho and Conover, 2012] </vt:lpstr>
      <vt:lpstr>A More ML Example: Spam Filter</vt:lpstr>
      <vt:lpstr>A More ML Example: Spam Filter</vt:lpstr>
      <vt:lpstr>A More ML Example: Spam Filter</vt:lpstr>
      <vt:lpstr>PowerPoint Presentation</vt:lpstr>
      <vt:lpstr>PowerPoint Presentation</vt:lpstr>
      <vt:lpstr>Strategic Classification</vt:lpstr>
      <vt:lpstr>Machine Learning Lifecycle</vt:lpstr>
      <vt:lpstr>A Quick Flashback to RBF</vt:lpstr>
      <vt:lpstr>RBF Function</vt:lpstr>
      <vt:lpstr>More Discussion on RBF</vt:lpstr>
      <vt:lpstr>More Discussion on RBF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Ho, Chien-Ju</cp:lastModifiedBy>
  <cp:revision>5229</cp:revision>
  <cp:lastPrinted>2020-04-16T16:21:56Z</cp:lastPrinted>
  <dcterms:created xsi:type="dcterms:W3CDTF">2017-08-24T15:35:37Z</dcterms:created>
  <dcterms:modified xsi:type="dcterms:W3CDTF">2022-11-28T08:38:19Z</dcterms:modified>
</cp:coreProperties>
</file>